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86" r:id="rId33"/>
    <p:sldId id="287" r:id="rId34"/>
  </p:sldIdLst>
  <p:sldSz cx="16256000" cy="9144000"/>
  <p:notesSz cx="9144000" cy="16256000"/>
  <p:embeddedFontLst>
    <p:embeddedFont>
      <p:font typeface="MiSans" panose="0201060003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458"/>
    <a:srgbClr val="05DF72"/>
    <a:srgbClr val="153F2A"/>
    <a:srgbClr val="1A1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07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licdn.com/798dd7cfda1cf1aeb4e0e3e084c5559a0332dc0c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43A40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4350" y="1873250"/>
            <a:ext cx="4597400" cy="571500"/>
          </a:xfrm>
          <a:custGeom>
            <a:avLst/>
            <a:gdLst/>
            <a:ahLst/>
            <a:cxnLst/>
            <a:rect l="l" t="t" r="r" b="b"/>
            <a:pathLst>
              <a:path w="4597400" h="571500">
                <a:moveTo>
                  <a:pt x="101601" y="0"/>
                </a:moveTo>
                <a:lnTo>
                  <a:pt x="4495799" y="0"/>
                </a:lnTo>
                <a:cubicBezTo>
                  <a:pt x="4551912" y="0"/>
                  <a:pt x="4597400" y="45488"/>
                  <a:pt x="4597400" y="101601"/>
                </a:cubicBezTo>
                <a:lnTo>
                  <a:pt x="4597400" y="469899"/>
                </a:lnTo>
                <a:cubicBezTo>
                  <a:pt x="4597400" y="526012"/>
                  <a:pt x="4551912" y="571500"/>
                  <a:pt x="4495799" y="571500"/>
                </a:cubicBezTo>
                <a:lnTo>
                  <a:pt x="101601" y="571500"/>
                </a:lnTo>
                <a:cubicBezTo>
                  <a:pt x="45488" y="571500"/>
                  <a:pt x="0" y="526012"/>
                  <a:pt x="0" y="4698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 w="12700">
            <a:solidFill>
              <a:srgbClr val="D4A237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3900" y="2006600"/>
            <a:ext cx="429269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kern="0" spc="9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DEVELOPING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717800"/>
            <a:ext cx="3565327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16127" y="2717800"/>
            <a:ext cx="258693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Suite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2037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F8F9FA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数据备份恢复系统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4350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3900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CMake + C++17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3900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现代工程构建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329980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539530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多格式支持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39530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45609" y="5124450"/>
            <a:ext cx="2603500" cy="1130300"/>
          </a:xfrm>
          <a:custGeom>
            <a:avLst/>
            <a:gdLst/>
            <a:ahLst/>
            <a:cxnLst/>
            <a:rect l="l" t="t" r="r" b="b"/>
            <a:pathLst>
              <a:path w="2603500" h="1130300">
                <a:moveTo>
                  <a:pt x="101603" y="0"/>
                </a:moveTo>
                <a:lnTo>
                  <a:pt x="2501897" y="0"/>
                </a:lnTo>
                <a:cubicBezTo>
                  <a:pt x="2558011" y="0"/>
                  <a:pt x="2603500" y="45489"/>
                  <a:pt x="2603500" y="101603"/>
                </a:cubicBezTo>
                <a:lnTo>
                  <a:pt x="2603500" y="1028697"/>
                </a:lnTo>
                <a:cubicBezTo>
                  <a:pt x="2603500" y="1084811"/>
                  <a:pt x="2558011" y="1130300"/>
                  <a:pt x="25018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55159" y="533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跨平台架构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55159" y="57912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Windows/Linux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8000" y="6667500"/>
            <a:ext cx="586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基于C++17的现代软件工程设计 | </a:t>
            </a:r>
            <a:r>
              <a:rPr lang="en-US" sz="2000" dirty="0" err="1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</a:t>
            </a:r>
            <a:r>
              <a:rPr lang="zh-CN" altLang="en-US" sz="20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开发综合</a:t>
            </a:r>
            <a:r>
              <a:rPr lang="en-US" sz="2000" dirty="0" err="1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8000" y="8382000"/>
            <a:ext cx="2489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尹晨铭 </a:t>
            </a:r>
            <a:r>
              <a:rPr lang="en-US" altLang="zh-CN" sz="14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2023080912019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6" y="476366"/>
            <a:ext cx="15517632" cy="476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7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文件元数据统一表示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76366" y="1048006"/>
            <a:ext cx="762186" cy="47637"/>
          </a:xfrm>
          <a:custGeom>
            <a:avLst/>
            <a:gdLst/>
            <a:ahLst/>
            <a:cxnLst/>
            <a:rect l="l" t="t" r="r" b="b"/>
            <a:pathLst>
              <a:path w="762186" h="47637">
                <a:moveTo>
                  <a:pt x="0" y="0"/>
                </a:moveTo>
                <a:lnTo>
                  <a:pt x="762186" y="0"/>
                </a:lnTo>
                <a:lnTo>
                  <a:pt x="762186" y="47637"/>
                </a:lnTo>
                <a:lnTo>
                  <a:pt x="0" y="47637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82321" y="2187920"/>
            <a:ext cx="10110875" cy="5841442"/>
          </a:xfrm>
          <a:custGeom>
            <a:avLst/>
            <a:gdLst/>
            <a:ahLst/>
            <a:cxnLst/>
            <a:rect l="l" t="t" r="r" b="b"/>
            <a:pathLst>
              <a:path w="10110875" h="7800498">
                <a:moveTo>
                  <a:pt x="95244" y="0"/>
                </a:moveTo>
                <a:lnTo>
                  <a:pt x="10015631" y="0"/>
                </a:lnTo>
                <a:cubicBezTo>
                  <a:pt x="10068232" y="0"/>
                  <a:pt x="10110875" y="42642"/>
                  <a:pt x="10110875" y="95244"/>
                </a:cubicBezTo>
                <a:lnTo>
                  <a:pt x="10110875" y="7705254"/>
                </a:lnTo>
                <a:cubicBezTo>
                  <a:pt x="10110875" y="7757856"/>
                  <a:pt x="10068232" y="7800498"/>
                  <a:pt x="10015631" y="7800498"/>
                </a:cubicBezTo>
                <a:lnTo>
                  <a:pt x="95244" y="7800498"/>
                </a:lnTo>
                <a:cubicBezTo>
                  <a:pt x="42642" y="7800498"/>
                  <a:pt x="0" y="7757856"/>
                  <a:pt x="0" y="7705254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6459" y="2432058"/>
            <a:ext cx="9741691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50277" y="2956061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50277" y="2956061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17005" y="3098971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基本属性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7005" y="348006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fs::path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7005" y="376588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FileEntityType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7005" y="4051703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size_t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0277" y="4575706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Shape 11"/>
          <p:cNvSpPr/>
          <p:nvPr/>
        </p:nvSpPr>
        <p:spPr>
          <a:xfrm>
            <a:off x="750277" y="4575706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4" name="Text 12"/>
          <p:cNvSpPr/>
          <p:nvPr/>
        </p:nvSpPr>
        <p:spPr>
          <a:xfrm>
            <a:off x="917005" y="4718616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时间属性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17005" y="5102844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creation_time: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chrono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lang="en-US" sz="1313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313" dirty="0">
              <a:solidFill>
                <a:srgbClr val="F8F9F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7005" y="5388664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modification_time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chrono::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7005" y="5702847"/>
            <a:ext cx="4344108" cy="2259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13" dirty="0" err="1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access_time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chrono::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system_clock</a:t>
            </a:r>
            <a:r>
              <a:rPr kumimoji="0" lang="en-US" altLang="zh-CN" sz="1313" b="0" i="0" u="none" strike="noStrike" kern="120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::</a:t>
            </a:r>
            <a:r>
              <a:rPr kumimoji="0" lang="en-US" altLang="zh-CN" sz="1313" b="0" i="0" u="none" strike="noStrike" kern="1200" cap="none" spc="0" normalizeH="0" baseline="0" noProof="0" dirty="0" err="1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time_point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0277" y="6195352"/>
            <a:ext cx="4692208" cy="1476736"/>
          </a:xfrm>
          <a:custGeom>
            <a:avLst/>
            <a:gdLst/>
            <a:ahLst/>
            <a:cxnLst/>
            <a:rect l="l" t="t" r="r" b="b"/>
            <a:pathLst>
              <a:path w="4692208" h="1476736">
                <a:moveTo>
                  <a:pt x="47637" y="0"/>
                </a:moveTo>
                <a:lnTo>
                  <a:pt x="4596929" y="0"/>
                </a:lnTo>
                <a:cubicBezTo>
                  <a:pt x="4649550" y="0"/>
                  <a:pt x="4692208" y="42658"/>
                  <a:pt x="4692208" y="95279"/>
                </a:cubicBezTo>
                <a:lnTo>
                  <a:pt x="4692208" y="1381457"/>
                </a:lnTo>
                <a:cubicBezTo>
                  <a:pt x="4692208" y="1434078"/>
                  <a:pt x="4649550" y="1476736"/>
                  <a:pt x="4596929" y="1476736"/>
                </a:cubicBez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Shape 17"/>
          <p:cNvSpPr/>
          <p:nvPr/>
        </p:nvSpPr>
        <p:spPr>
          <a:xfrm>
            <a:off x="750277" y="6195352"/>
            <a:ext cx="47637" cy="1476736"/>
          </a:xfrm>
          <a:custGeom>
            <a:avLst/>
            <a:gdLst/>
            <a:ahLst/>
            <a:cxnLst/>
            <a:rect l="l" t="t" r="r" b="b"/>
            <a:pathLst>
              <a:path w="47637" h="1476736">
                <a:moveTo>
                  <a:pt x="47637" y="0"/>
                </a:moveTo>
                <a:lnTo>
                  <a:pt x="47637" y="0"/>
                </a:lnTo>
                <a:lnTo>
                  <a:pt x="47637" y="1476736"/>
                </a:lnTo>
                <a:lnTo>
                  <a:pt x="47637" y="1476736"/>
                </a:lnTo>
                <a:cubicBezTo>
                  <a:pt x="21328" y="1476736"/>
                  <a:pt x="0" y="1455408"/>
                  <a:pt x="0" y="142909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0" name="Text 18"/>
          <p:cNvSpPr/>
          <p:nvPr/>
        </p:nvSpPr>
        <p:spPr>
          <a:xfrm>
            <a:off x="917005" y="6338262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Linux属性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7005" y="6719355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17005" y="700517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uid/gid: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7005" y="7296949"/>
            <a:ext cx="193347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user_name/group_name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58152" y="2956061"/>
            <a:ext cx="4692208" cy="1333826"/>
          </a:xfrm>
          <a:custGeom>
            <a:avLst/>
            <a:gdLst/>
            <a:ahLst/>
            <a:cxnLst/>
            <a:rect l="l" t="t" r="r" b="b"/>
            <a:pathLst>
              <a:path w="4692208" h="1333826">
                <a:moveTo>
                  <a:pt x="47637" y="0"/>
                </a:moveTo>
                <a:lnTo>
                  <a:pt x="4596933" y="0"/>
                </a:lnTo>
                <a:cubicBezTo>
                  <a:pt x="4649552" y="0"/>
                  <a:pt x="4692208" y="42656"/>
                  <a:pt x="4692208" y="95275"/>
                </a:cubicBezTo>
                <a:lnTo>
                  <a:pt x="4692208" y="1238550"/>
                </a:lnTo>
                <a:cubicBezTo>
                  <a:pt x="4692208" y="1291169"/>
                  <a:pt x="4649552" y="1333826"/>
                  <a:pt x="4596933" y="1333826"/>
                </a:cubicBezTo>
                <a:lnTo>
                  <a:pt x="47637" y="1333826"/>
                </a:lnTo>
                <a:cubicBezTo>
                  <a:pt x="21328" y="1333826"/>
                  <a:pt x="0" y="1312498"/>
                  <a:pt x="0" y="128618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Shape 23"/>
          <p:cNvSpPr/>
          <p:nvPr/>
        </p:nvSpPr>
        <p:spPr>
          <a:xfrm>
            <a:off x="5658152" y="2956061"/>
            <a:ext cx="47637" cy="1333826"/>
          </a:xfrm>
          <a:custGeom>
            <a:avLst/>
            <a:gdLst/>
            <a:ahLst/>
            <a:cxnLst/>
            <a:rect l="l" t="t" r="r" b="b"/>
            <a:pathLst>
              <a:path w="47637" h="1333826">
                <a:moveTo>
                  <a:pt x="47637" y="0"/>
                </a:moveTo>
                <a:lnTo>
                  <a:pt x="47637" y="0"/>
                </a:lnTo>
                <a:lnTo>
                  <a:pt x="47637" y="1333826"/>
                </a:lnTo>
                <a:lnTo>
                  <a:pt x="47637" y="1333826"/>
                </a:lnTo>
                <a:cubicBezTo>
                  <a:pt x="21328" y="1333826"/>
                  <a:pt x="0" y="1312498"/>
                  <a:pt x="0" y="128618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5824881" y="3098971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Windows属性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24881" y="3480064"/>
            <a:ext cx="446593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windows_attributes:</a:t>
            </a:r>
            <a:r>
              <a:rPr lang="en-US" sz="1313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uint32_t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824881" y="3765884"/>
            <a:ext cx="4454025" cy="381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2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FILE_ATTRIBUTE_READONLY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12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FILE_ATTRIBUTE_HIDDEN等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658152" y="4432796"/>
            <a:ext cx="4692208" cy="1190916"/>
          </a:xfrm>
          <a:custGeom>
            <a:avLst/>
            <a:gdLst/>
            <a:ahLst/>
            <a:cxnLst/>
            <a:rect l="l" t="t" r="r" b="b"/>
            <a:pathLst>
              <a:path w="4692208" h="1190916">
                <a:moveTo>
                  <a:pt x="47637" y="0"/>
                </a:moveTo>
                <a:lnTo>
                  <a:pt x="4596935" y="0"/>
                </a:lnTo>
                <a:cubicBezTo>
                  <a:pt x="4649553" y="0"/>
                  <a:pt x="4692208" y="42655"/>
                  <a:pt x="4692208" y="95273"/>
                </a:cubicBezTo>
                <a:lnTo>
                  <a:pt x="4692208" y="1095642"/>
                </a:lnTo>
                <a:cubicBezTo>
                  <a:pt x="4692208" y="1148260"/>
                  <a:pt x="4649553" y="1190916"/>
                  <a:pt x="4596935" y="1190916"/>
                </a:cubicBez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28"/>
                  <a:pt x="21328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Shape 28"/>
          <p:cNvSpPr/>
          <p:nvPr/>
        </p:nvSpPr>
        <p:spPr>
          <a:xfrm>
            <a:off x="5658152" y="4432796"/>
            <a:ext cx="47637" cy="1190916"/>
          </a:xfrm>
          <a:custGeom>
            <a:avLst/>
            <a:gdLst/>
            <a:ahLst/>
            <a:cxnLst/>
            <a:rect l="l" t="t" r="r" b="b"/>
            <a:pathLst>
              <a:path w="47637" h="1190916">
                <a:moveTo>
                  <a:pt x="47637" y="0"/>
                </a:moveTo>
                <a:lnTo>
                  <a:pt x="47637" y="0"/>
                </a:lnTo>
                <a:lnTo>
                  <a:pt x="47637" y="1190916"/>
                </a:lnTo>
                <a:lnTo>
                  <a:pt x="47637" y="1190916"/>
                </a:lnTo>
                <a:cubicBezTo>
                  <a:pt x="21328" y="1190916"/>
                  <a:pt x="0" y="1169588"/>
                  <a:pt x="0" y="1143279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1" name="Text 29"/>
          <p:cNvSpPr/>
          <p:nvPr/>
        </p:nvSpPr>
        <p:spPr>
          <a:xfrm>
            <a:off x="5824881" y="4575706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特殊文件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24881" y="4962754"/>
            <a:ext cx="1629787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symbolic_link_target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24881" y="5248574"/>
            <a:ext cx="1598153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device_major/minor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58152" y="5766622"/>
            <a:ext cx="4692208" cy="2048375"/>
          </a:xfrm>
          <a:custGeom>
            <a:avLst/>
            <a:gdLst/>
            <a:ahLst/>
            <a:cxnLst/>
            <a:rect l="l" t="t" r="r" b="b"/>
            <a:pathLst>
              <a:path w="4692208" h="2048375">
                <a:moveTo>
                  <a:pt x="47637" y="0"/>
                </a:moveTo>
                <a:lnTo>
                  <a:pt x="4596938" y="0"/>
                </a:lnTo>
                <a:cubicBezTo>
                  <a:pt x="4649554" y="0"/>
                  <a:pt x="4692208" y="42654"/>
                  <a:pt x="4692208" y="95270"/>
                </a:cubicBezTo>
                <a:lnTo>
                  <a:pt x="4692208" y="1953105"/>
                </a:lnTo>
                <a:cubicBezTo>
                  <a:pt x="4692208" y="2005721"/>
                  <a:pt x="4649554" y="2048375"/>
                  <a:pt x="4596938" y="2048375"/>
                </a:cubicBezTo>
                <a:lnTo>
                  <a:pt x="47637" y="2048375"/>
                </a:lnTo>
                <a:cubicBezTo>
                  <a:pt x="21328" y="2048375"/>
                  <a:pt x="0" y="2027047"/>
                  <a:pt x="0" y="2000738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5658152" y="5766622"/>
            <a:ext cx="47637" cy="2048375"/>
          </a:xfrm>
          <a:custGeom>
            <a:avLst/>
            <a:gdLst/>
            <a:ahLst/>
            <a:cxnLst/>
            <a:rect l="l" t="t" r="r" b="b"/>
            <a:pathLst>
              <a:path w="47637" h="2048375">
                <a:moveTo>
                  <a:pt x="47637" y="0"/>
                </a:moveTo>
                <a:lnTo>
                  <a:pt x="47637" y="0"/>
                </a:lnTo>
                <a:lnTo>
                  <a:pt x="47637" y="2048375"/>
                </a:lnTo>
                <a:lnTo>
                  <a:pt x="47637" y="2048375"/>
                </a:lnTo>
                <a:cubicBezTo>
                  <a:pt x="21328" y="2048375"/>
                  <a:pt x="0" y="2027047"/>
                  <a:pt x="0" y="2000738"/>
                </a:cubicBezTo>
                <a:lnTo>
                  <a:pt x="0" y="47637"/>
                </a:lnTo>
                <a:cubicBezTo>
                  <a:pt x="0" y="21345"/>
                  <a:pt x="21345" y="0"/>
                  <a:pt x="4763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5824881" y="5909532"/>
            <a:ext cx="4477843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文件类型枚举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24881" y="6296580"/>
            <a:ext cx="798379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Unknown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824881" y="6582399"/>
            <a:ext cx="938404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RegularFile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24881" y="6868219"/>
            <a:ext cx="79168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Directory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824881" y="7154039"/>
            <a:ext cx="1093130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SymbolicLink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24881" y="7439859"/>
            <a:ext cx="1961289" cy="220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Fifo/Socket/BlockDevice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845893" y="624162"/>
            <a:ext cx="4930391" cy="3727566"/>
          </a:xfrm>
          <a:custGeom>
            <a:avLst/>
            <a:gdLst/>
            <a:ahLst/>
            <a:cxnLst/>
            <a:rect l="l" t="t" r="r" b="b"/>
            <a:pathLst>
              <a:path w="4930391" h="3727566">
                <a:moveTo>
                  <a:pt x="95277" y="0"/>
                </a:moveTo>
                <a:lnTo>
                  <a:pt x="4835115" y="0"/>
                </a:lnTo>
                <a:cubicBezTo>
                  <a:pt x="4887734" y="0"/>
                  <a:pt x="4930391" y="42657"/>
                  <a:pt x="4930391" y="95277"/>
                </a:cubicBezTo>
                <a:lnTo>
                  <a:pt x="4930391" y="3632290"/>
                </a:lnTo>
                <a:cubicBezTo>
                  <a:pt x="4930391" y="3684910"/>
                  <a:pt x="4887734" y="3727566"/>
                  <a:pt x="4835115" y="3727566"/>
                </a:cubicBezTo>
                <a:lnTo>
                  <a:pt x="95277" y="3727566"/>
                </a:lnTo>
                <a:cubicBezTo>
                  <a:pt x="42657" y="3727566"/>
                  <a:pt x="0" y="3684910"/>
                  <a:pt x="0" y="3632290"/>
                </a:cubicBezTo>
                <a:lnTo>
                  <a:pt x="0" y="95277"/>
                </a:lnTo>
                <a:cubicBezTo>
                  <a:pt x="0" y="42692"/>
                  <a:pt x="42692" y="0"/>
                  <a:pt x="9527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11090031" y="868300"/>
            <a:ext cx="456120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设计优势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113849" y="1439940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11471124" y="1392303"/>
            <a:ext cx="2096012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属性完整保留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471124" y="1725759"/>
            <a:ext cx="2084103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跨平台备份不丢失文件属性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113849" y="2154489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8" name="Text 46"/>
          <p:cNvSpPr/>
          <p:nvPr/>
        </p:nvSpPr>
        <p:spPr>
          <a:xfrm>
            <a:off x="11471124" y="2106852"/>
            <a:ext cx="1762555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统一访问接口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471124" y="2440309"/>
            <a:ext cx="1750646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不同设备相同操作方式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13849" y="2869038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11471124" y="2821402"/>
            <a:ext cx="192928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类型安全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471124" y="3154858"/>
            <a:ext cx="191737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强类型枚举区分文件类型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113849" y="3583588"/>
            <a:ext cx="190547" cy="190547"/>
          </a:xfrm>
          <a:custGeom>
            <a:avLst/>
            <a:gdLst/>
            <a:ahLst/>
            <a:cxnLst/>
            <a:rect l="l" t="t" r="r" b="b"/>
            <a:pathLst>
              <a:path w="190547" h="190547">
                <a:moveTo>
                  <a:pt x="95273" y="190547"/>
                </a:moveTo>
                <a:cubicBezTo>
                  <a:pt x="147856" y="190547"/>
                  <a:pt x="190547" y="147856"/>
                  <a:pt x="190547" y="95273"/>
                </a:cubicBezTo>
                <a:cubicBezTo>
                  <a:pt x="190547" y="42691"/>
                  <a:pt x="147856" y="0"/>
                  <a:pt x="95273" y="0"/>
                </a:cubicBezTo>
                <a:cubicBezTo>
                  <a:pt x="42691" y="0"/>
                  <a:pt x="0" y="42691"/>
                  <a:pt x="0" y="95273"/>
                </a:cubicBezTo>
                <a:cubicBezTo>
                  <a:pt x="0" y="147856"/>
                  <a:pt x="42691" y="190547"/>
                  <a:pt x="95273" y="190547"/>
                </a:cubicBezTo>
                <a:close/>
                <a:moveTo>
                  <a:pt x="126684" y="79159"/>
                </a:moveTo>
                <a:lnTo>
                  <a:pt x="96911" y="126795"/>
                </a:lnTo>
                <a:cubicBezTo>
                  <a:pt x="95348" y="129289"/>
                  <a:pt x="92668" y="130852"/>
                  <a:pt x="89728" y="131001"/>
                </a:cubicBezTo>
                <a:cubicBezTo>
                  <a:pt x="86788" y="131150"/>
                  <a:pt x="83960" y="129810"/>
                  <a:pt x="82210" y="127428"/>
                </a:cubicBezTo>
                <a:lnTo>
                  <a:pt x="64347" y="103610"/>
                </a:lnTo>
                <a:cubicBezTo>
                  <a:pt x="61369" y="99665"/>
                  <a:pt x="62188" y="94082"/>
                  <a:pt x="66133" y="91105"/>
                </a:cubicBezTo>
                <a:cubicBezTo>
                  <a:pt x="70078" y="88128"/>
                  <a:pt x="75660" y="88947"/>
                  <a:pt x="78638" y="92891"/>
                </a:cubicBezTo>
                <a:lnTo>
                  <a:pt x="88686" y="106289"/>
                </a:lnTo>
                <a:lnTo>
                  <a:pt x="111537" y="69706"/>
                </a:lnTo>
                <a:cubicBezTo>
                  <a:pt x="114142" y="65538"/>
                  <a:pt x="119650" y="64235"/>
                  <a:pt x="123855" y="66877"/>
                </a:cubicBezTo>
                <a:cubicBezTo>
                  <a:pt x="128061" y="69520"/>
                  <a:pt x="129326" y="74990"/>
                  <a:pt x="126684" y="7919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4" name="Text 52"/>
          <p:cNvSpPr/>
          <p:nvPr/>
        </p:nvSpPr>
        <p:spPr>
          <a:xfrm>
            <a:off x="11471124" y="3535951"/>
            <a:ext cx="1929284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易于扩展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471124" y="3869408"/>
            <a:ext cx="1917374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新增属性不影响现有代码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5893" y="4752967"/>
            <a:ext cx="4930391" cy="3870476"/>
          </a:xfrm>
          <a:custGeom>
            <a:avLst/>
            <a:gdLst/>
            <a:ahLst/>
            <a:cxnLst/>
            <a:rect l="l" t="t" r="r" b="b"/>
            <a:pathLst>
              <a:path w="4930391" h="3870476">
                <a:moveTo>
                  <a:pt x="95291" y="0"/>
                </a:moveTo>
                <a:lnTo>
                  <a:pt x="4835100" y="0"/>
                </a:lnTo>
                <a:cubicBezTo>
                  <a:pt x="4887728" y="0"/>
                  <a:pt x="4930391" y="42663"/>
                  <a:pt x="4930391" y="95291"/>
                </a:cubicBezTo>
                <a:lnTo>
                  <a:pt x="4930391" y="3775185"/>
                </a:lnTo>
                <a:cubicBezTo>
                  <a:pt x="4930391" y="3827813"/>
                  <a:pt x="4887728" y="3870476"/>
                  <a:pt x="4835100" y="3870476"/>
                </a:cubicBezTo>
                <a:lnTo>
                  <a:pt x="95291" y="3870476"/>
                </a:lnTo>
                <a:cubicBezTo>
                  <a:pt x="42663" y="3870476"/>
                  <a:pt x="0" y="3827813"/>
                  <a:pt x="0" y="3775185"/>
                </a:cubicBezTo>
                <a:lnTo>
                  <a:pt x="0" y="95291"/>
                </a:lnTo>
                <a:cubicBezTo>
                  <a:pt x="0" y="42699"/>
                  <a:pt x="42699" y="0"/>
                  <a:pt x="952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11090031" y="4997105"/>
            <a:ext cx="4561207" cy="333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跨平台示例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090031" y="5521108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9" name="Text 57"/>
          <p:cNvSpPr/>
          <p:nvPr/>
        </p:nvSpPr>
        <p:spPr>
          <a:xfrm>
            <a:off x="11232941" y="5664018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 → Linux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232941" y="5997474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windows_attributes → posix_mode转换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90031" y="6521477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2" name="Text 60"/>
          <p:cNvSpPr/>
          <p:nvPr/>
        </p:nvSpPr>
        <p:spPr>
          <a:xfrm>
            <a:off x="11232941" y="6664387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→ Windows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32941" y="6997843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 → windows_attributes转换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90031" y="7521846"/>
            <a:ext cx="4442116" cy="857459"/>
          </a:xfrm>
          <a:custGeom>
            <a:avLst/>
            <a:gdLst/>
            <a:ahLst/>
            <a:cxnLst/>
            <a:rect l="l" t="t" r="r" b="b"/>
            <a:pathLst>
              <a:path w="4442116" h="857459">
                <a:moveTo>
                  <a:pt x="47640" y="0"/>
                </a:moveTo>
                <a:lnTo>
                  <a:pt x="4394475" y="0"/>
                </a:lnTo>
                <a:cubicBezTo>
                  <a:pt x="4420786" y="0"/>
                  <a:pt x="4442116" y="21329"/>
                  <a:pt x="4442116" y="47640"/>
                </a:cubicBezTo>
                <a:lnTo>
                  <a:pt x="4442116" y="809819"/>
                </a:lnTo>
                <a:cubicBezTo>
                  <a:pt x="4442116" y="836130"/>
                  <a:pt x="4420786" y="857459"/>
                  <a:pt x="4394475" y="857459"/>
                </a:cubicBezTo>
                <a:lnTo>
                  <a:pt x="47640" y="857459"/>
                </a:lnTo>
                <a:cubicBezTo>
                  <a:pt x="21329" y="857459"/>
                  <a:pt x="0" y="836130"/>
                  <a:pt x="0" y="809819"/>
                </a:cubicBezTo>
                <a:lnTo>
                  <a:pt x="0" y="47640"/>
                </a:lnTo>
                <a:cubicBezTo>
                  <a:pt x="0" y="21347"/>
                  <a:pt x="21347" y="0"/>
                  <a:pt x="4764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5" name="Text 63"/>
          <p:cNvSpPr/>
          <p:nvPr/>
        </p:nvSpPr>
        <p:spPr>
          <a:xfrm>
            <a:off x="11232941" y="7664756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232941" y="7998213"/>
            <a:ext cx="4239660" cy="23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symbolic_link_target保留链接目标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pload.wikimedia.org/09d1995420ee4f20804c74cf1bd14f546da03834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2500" b="1250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007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四种设备类型的具体实现方案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 | TarDevice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 | SevenZipDevice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统一接口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都实现Device抽象接口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支持相同操作模式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SystemDevice:本地文件系统访问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940300"/>
          </a:xfrm>
          <a:custGeom>
            <a:avLst/>
            <a:gdLst/>
            <a:ahLst/>
            <a:cxnLst/>
            <a:rect l="l" t="t" r="r" b="b"/>
            <a:pathLst>
              <a:path w="7480300" h="4940300">
                <a:moveTo>
                  <a:pt x="101622" y="0"/>
                </a:moveTo>
                <a:lnTo>
                  <a:pt x="7378678" y="0"/>
                </a:lnTo>
                <a:cubicBezTo>
                  <a:pt x="7434802" y="0"/>
                  <a:pt x="7480300" y="45498"/>
                  <a:pt x="7480300" y="101622"/>
                </a:cubicBezTo>
                <a:lnTo>
                  <a:pt x="7480300" y="4838678"/>
                </a:lnTo>
                <a:cubicBezTo>
                  <a:pt x="7480300" y="4894802"/>
                  <a:pt x="7434802" y="4940300"/>
                  <a:pt x="7378678" y="4940300"/>
                </a:cubicBezTo>
                <a:lnTo>
                  <a:pt x="101622" y="4940300"/>
                </a:lnTo>
                <a:cubicBezTo>
                  <a:pt x="45498" y="4940300"/>
                  <a:pt x="0" y="4894802"/>
                  <a:pt x="0" y="48386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Windows实现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核心API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FindFirstFile/FindNextFile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目录遍历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GetFileAttributes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获取文件属性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CreateFile/ReadFile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文件读写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LookupAccountSid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SID转用户名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4700" y="4229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927100" y="4381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属性映射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4794250"/>
            <a:ext cx="247908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FILE_ATTRIBUTE_READONLY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7100" y="5099050"/>
            <a:ext cx="2203152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FILE_ATTRIBUTE_HIDDEN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7100" y="5403850"/>
            <a:ext cx="2226667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FILE_ATTRIBUTE_SYSTEM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7100" y="5708650"/>
            <a:ext cx="2279848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FILE_ATTRIBUTE_ARCHIVE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61350" y="1428750"/>
            <a:ext cx="7480300" cy="4940300"/>
          </a:xfrm>
          <a:custGeom>
            <a:avLst/>
            <a:gdLst/>
            <a:ahLst/>
            <a:cxnLst/>
            <a:rect l="l" t="t" r="r" b="b"/>
            <a:pathLst>
              <a:path w="7480300" h="4940300">
                <a:moveTo>
                  <a:pt x="101622" y="0"/>
                </a:moveTo>
                <a:lnTo>
                  <a:pt x="7378678" y="0"/>
                </a:lnTo>
                <a:cubicBezTo>
                  <a:pt x="7434802" y="0"/>
                  <a:pt x="7480300" y="45498"/>
                  <a:pt x="7480300" y="101622"/>
                </a:cubicBezTo>
                <a:lnTo>
                  <a:pt x="7480300" y="4838678"/>
                </a:lnTo>
                <a:cubicBezTo>
                  <a:pt x="7480300" y="4894802"/>
                  <a:pt x="7434802" y="4940300"/>
                  <a:pt x="7378678" y="4940300"/>
                </a:cubicBezTo>
                <a:lnTo>
                  <a:pt x="101622" y="4940300"/>
                </a:lnTo>
                <a:cubicBezTo>
                  <a:pt x="45498" y="4940300"/>
                  <a:pt x="0" y="4894802"/>
                  <a:pt x="0" y="48386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关键实现流程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521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get_folder流程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74100" y="2755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3" name="Text 21"/>
          <p:cNvSpPr/>
          <p:nvPr/>
        </p:nvSpPr>
        <p:spPr>
          <a:xfrm>
            <a:off x="8636000" y="2755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080500" y="2781300"/>
            <a:ext cx="323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调用FindFirstFile/FindNextFile遍历目录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674100" y="3111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8636000" y="3111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80500" y="3136900"/>
            <a:ext cx="298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对每个条目调用get_meta获取元数据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674100" y="3467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8636000" y="3467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080500" y="3492500"/>
            <a:ext cx="278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构造FileEntity对象并添加到Folder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521700" y="40767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8674100" y="42291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get_meta流程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741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4" name="Text 32"/>
          <p:cNvSpPr/>
          <p:nvPr/>
        </p:nvSpPr>
        <p:spPr>
          <a:xfrm>
            <a:off x="86360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0500" y="4660900"/>
            <a:ext cx="289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调用GetFileAttributes获取文件属性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74100" y="4991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7" name="Text 35"/>
          <p:cNvSpPr/>
          <p:nvPr/>
        </p:nvSpPr>
        <p:spPr>
          <a:xfrm>
            <a:off x="8636000" y="4991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80500" y="50165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通过SID转换获取用户名和组名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74100" y="5346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0" name="Text 38"/>
          <p:cNvSpPr/>
          <p:nvPr/>
        </p:nvSpPr>
        <p:spPr>
          <a:xfrm>
            <a:off x="8636000" y="5346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080500" y="53721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填充FileEntityMeta对象并返回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4350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87400" y="68961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76498" y="146645"/>
                </a:moveTo>
                <a:cubicBezTo>
                  <a:pt x="80764" y="141635"/>
                  <a:pt x="80218" y="134144"/>
                  <a:pt x="75208" y="129877"/>
                </a:cubicBezTo>
                <a:cubicBezTo>
                  <a:pt x="70197" y="125611"/>
                  <a:pt x="62706" y="126157"/>
                  <a:pt x="58440" y="131167"/>
                </a:cubicBezTo>
                <a:lnTo>
                  <a:pt x="34627" y="158948"/>
                </a:lnTo>
                <a:cubicBezTo>
                  <a:pt x="30807" y="163413"/>
                  <a:pt x="30807" y="169962"/>
                  <a:pt x="34627" y="174427"/>
                </a:cubicBezTo>
                <a:lnTo>
                  <a:pt x="58440" y="202208"/>
                </a:lnTo>
                <a:cubicBezTo>
                  <a:pt x="62706" y="207218"/>
                  <a:pt x="70247" y="207764"/>
                  <a:pt x="75208" y="203498"/>
                </a:cubicBezTo>
                <a:cubicBezTo>
                  <a:pt x="80169" y="199231"/>
                  <a:pt x="80764" y="191691"/>
                  <a:pt x="76498" y="186730"/>
                </a:cubicBezTo>
                <a:lnTo>
                  <a:pt x="59333" y="166688"/>
                </a:lnTo>
                <a:lnTo>
                  <a:pt x="76498" y="146645"/>
                </a:lnTo>
                <a:close/>
                <a:moveTo>
                  <a:pt x="132060" y="131167"/>
                </a:moveTo>
                <a:cubicBezTo>
                  <a:pt x="127794" y="126157"/>
                  <a:pt x="120253" y="125611"/>
                  <a:pt x="115292" y="129877"/>
                </a:cubicBezTo>
                <a:cubicBezTo>
                  <a:pt x="110331" y="134144"/>
                  <a:pt x="109736" y="141684"/>
                  <a:pt x="114002" y="146645"/>
                </a:cubicBezTo>
                <a:lnTo>
                  <a:pt x="131167" y="166688"/>
                </a:lnTo>
                <a:lnTo>
                  <a:pt x="114002" y="186730"/>
                </a:lnTo>
                <a:cubicBezTo>
                  <a:pt x="109736" y="191740"/>
                  <a:pt x="110282" y="199231"/>
                  <a:pt x="115292" y="203498"/>
                </a:cubicBezTo>
                <a:cubicBezTo>
                  <a:pt x="120303" y="207764"/>
                  <a:pt x="127794" y="207218"/>
                  <a:pt x="132060" y="202208"/>
                </a:cubicBezTo>
                <a:lnTo>
                  <a:pt x="155873" y="174427"/>
                </a:lnTo>
                <a:cubicBezTo>
                  <a:pt x="159693" y="169962"/>
                  <a:pt x="159693" y="163413"/>
                  <a:pt x="155873" y="158948"/>
                </a:cubicBezTo>
                <a:lnTo>
                  <a:pt x="132060" y="131167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4" name="Text 42"/>
          <p:cNvSpPr/>
          <p:nvPr/>
        </p:nvSpPr>
        <p:spPr>
          <a:xfrm>
            <a:off x="1193800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文件读取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3900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23900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通过ifstream打开文件流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23900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23900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ReadableFile: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封装文件流和元数据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678984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904409" y="6896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47873" y="0"/>
                </a:moveTo>
                <a:cubicBezTo>
                  <a:pt x="30361" y="0"/>
                  <a:pt x="16123" y="14238"/>
                  <a:pt x="16123" y="31750"/>
                </a:cubicBezTo>
                <a:lnTo>
                  <a:pt x="16123" y="222250"/>
                </a:lnTo>
                <a:cubicBezTo>
                  <a:pt x="16123" y="239762"/>
                  <a:pt x="30361" y="254000"/>
                  <a:pt x="47873" y="254000"/>
                </a:cubicBezTo>
                <a:lnTo>
                  <a:pt x="174873" y="254000"/>
                </a:lnTo>
                <a:cubicBezTo>
                  <a:pt x="192385" y="254000"/>
                  <a:pt x="206623" y="239762"/>
                  <a:pt x="206623" y="222250"/>
                </a:cubicBezTo>
                <a:lnTo>
                  <a:pt x="206623" y="174625"/>
                </a:lnTo>
                <a:lnTo>
                  <a:pt x="245368" y="174625"/>
                </a:lnTo>
                <a:lnTo>
                  <a:pt x="229989" y="190004"/>
                </a:lnTo>
                <a:cubicBezTo>
                  <a:pt x="225326" y="194667"/>
                  <a:pt x="225326" y="202208"/>
                  <a:pt x="229989" y="206821"/>
                </a:cubicBezTo>
                <a:cubicBezTo>
                  <a:pt x="234652" y="211435"/>
                  <a:pt x="242193" y="211485"/>
                  <a:pt x="246807" y="206821"/>
                </a:cubicBezTo>
                <a:lnTo>
                  <a:pt x="282525" y="171103"/>
                </a:lnTo>
                <a:cubicBezTo>
                  <a:pt x="287189" y="166439"/>
                  <a:pt x="287189" y="158899"/>
                  <a:pt x="282525" y="154285"/>
                </a:cubicBezTo>
                <a:lnTo>
                  <a:pt x="246807" y="118566"/>
                </a:lnTo>
                <a:cubicBezTo>
                  <a:pt x="242143" y="113903"/>
                  <a:pt x="234603" y="113903"/>
                  <a:pt x="229989" y="118566"/>
                </a:cubicBezTo>
                <a:cubicBezTo>
                  <a:pt x="225375" y="123230"/>
                  <a:pt x="225326" y="130770"/>
                  <a:pt x="229989" y="135384"/>
                </a:cubicBezTo>
                <a:lnTo>
                  <a:pt x="245368" y="150763"/>
                </a:lnTo>
                <a:lnTo>
                  <a:pt x="206623" y="150763"/>
                </a:lnTo>
                <a:lnTo>
                  <a:pt x="206623" y="84534"/>
                </a:lnTo>
                <a:cubicBezTo>
                  <a:pt x="206623" y="76101"/>
                  <a:pt x="203299" y="68014"/>
                  <a:pt x="197346" y="62061"/>
                </a:cubicBezTo>
                <a:lnTo>
                  <a:pt x="144463" y="9277"/>
                </a:lnTo>
                <a:cubicBezTo>
                  <a:pt x="138509" y="3324"/>
                  <a:pt x="130473" y="0"/>
                  <a:pt x="122039" y="0"/>
                </a:cubicBezTo>
                <a:lnTo>
                  <a:pt x="47873" y="0"/>
                </a:lnTo>
                <a:close/>
                <a:moveTo>
                  <a:pt x="177602" y="87313"/>
                </a:moveTo>
                <a:lnTo>
                  <a:pt x="131217" y="87313"/>
                </a:lnTo>
                <a:cubicBezTo>
                  <a:pt x="124619" y="87313"/>
                  <a:pt x="119311" y="82004"/>
                  <a:pt x="119311" y="75406"/>
                </a:cubicBezTo>
                <a:lnTo>
                  <a:pt x="119311" y="29021"/>
                </a:lnTo>
                <a:lnTo>
                  <a:pt x="177602" y="87313"/>
                </a:lnTo>
                <a:close/>
                <a:moveTo>
                  <a:pt x="111373" y="162719"/>
                </a:moveTo>
                <a:cubicBezTo>
                  <a:pt x="111373" y="156121"/>
                  <a:pt x="116681" y="150813"/>
                  <a:pt x="123279" y="150813"/>
                </a:cubicBezTo>
                <a:lnTo>
                  <a:pt x="174873" y="150813"/>
                </a:lnTo>
                <a:lnTo>
                  <a:pt x="174873" y="174625"/>
                </a:lnTo>
                <a:lnTo>
                  <a:pt x="123279" y="174625"/>
                </a:lnTo>
                <a:cubicBezTo>
                  <a:pt x="116681" y="174625"/>
                  <a:pt x="111373" y="169317"/>
                  <a:pt x="111373" y="16271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6358434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文件写入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888534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5888534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写入内容并设置属性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888534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888534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set_file_attributes: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时间戳+权限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3617" y="66357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11069042" y="68961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8" name="Text 56"/>
          <p:cNvSpPr/>
          <p:nvPr/>
        </p:nvSpPr>
        <p:spPr>
          <a:xfrm>
            <a:off x="11523067" y="68453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53167" y="73533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1053167" y="73533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通过reparse point解析链接目标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53167" y="79121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11053167" y="79121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保留symbolic_link_target属性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TarDevice:Tar归档格式支持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6032500"/>
          </a:xfrm>
          <a:custGeom>
            <a:avLst/>
            <a:gdLst/>
            <a:ahLst/>
            <a:cxnLst/>
            <a:rect l="l" t="t" r="r" b="b"/>
            <a:pathLst>
              <a:path w="7480300" h="6032500">
                <a:moveTo>
                  <a:pt x="101587" y="0"/>
                </a:moveTo>
                <a:lnTo>
                  <a:pt x="7378713" y="0"/>
                </a:lnTo>
                <a:cubicBezTo>
                  <a:pt x="7434818" y="0"/>
                  <a:pt x="7480300" y="45482"/>
                  <a:pt x="7480300" y="101587"/>
                </a:cubicBezTo>
                <a:lnTo>
                  <a:pt x="7480300" y="5930913"/>
                </a:lnTo>
                <a:cubicBezTo>
                  <a:pt x="7480300" y="5987018"/>
                  <a:pt x="7434818" y="6032500"/>
                  <a:pt x="7378713" y="6032500"/>
                </a:cubicBezTo>
                <a:lnTo>
                  <a:pt x="101587" y="6032500"/>
                </a:lnTo>
                <a:cubicBezTo>
                  <a:pt x="45482" y="6032500"/>
                  <a:pt x="0" y="5987018"/>
                  <a:pt x="0" y="59309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Tar文件格式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512字节块结构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头块(512B):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文件名、模式、大小、时间等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数据块(512B×N):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文件内容按512B对齐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尾块: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两个全零块表示归档结束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4700" y="3924300"/>
            <a:ext cx="6959600" cy="2895600"/>
          </a:xfrm>
          <a:custGeom>
            <a:avLst/>
            <a:gdLst/>
            <a:ahLst/>
            <a:cxnLst/>
            <a:rect l="l" t="t" r="r" b="b"/>
            <a:pathLst>
              <a:path w="6959600" h="2895600">
                <a:moveTo>
                  <a:pt x="101607" y="0"/>
                </a:moveTo>
                <a:lnTo>
                  <a:pt x="6857993" y="0"/>
                </a:lnTo>
                <a:cubicBezTo>
                  <a:pt x="6914109" y="0"/>
                  <a:pt x="6959600" y="45491"/>
                  <a:pt x="6959600" y="101607"/>
                </a:cubicBezTo>
                <a:lnTo>
                  <a:pt x="6959600" y="2793993"/>
                </a:lnTo>
                <a:cubicBezTo>
                  <a:pt x="6959600" y="2850109"/>
                  <a:pt x="6914109" y="2895600"/>
                  <a:pt x="68579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927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支持的标准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27100" y="4483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700" y="4584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 USTAR (1988)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28700" y="4838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基础标准,支持7种文件类型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27100" y="5245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700" y="5346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PAX (2001)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28700" y="5600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扩展标准,支持长文件名、扩展字段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27100" y="6007100"/>
            <a:ext cx="6654800" cy="660400"/>
          </a:xfrm>
          <a:custGeom>
            <a:avLst/>
            <a:gdLst/>
            <a:ahLst/>
            <a:cxnLst/>
            <a:rect l="l" t="t" r="r" b="b"/>
            <a:pathLst>
              <a:path w="6654800" h="660400">
                <a:moveTo>
                  <a:pt x="50798" y="0"/>
                </a:moveTo>
                <a:lnTo>
                  <a:pt x="6604002" y="0"/>
                </a:lnTo>
                <a:cubicBezTo>
                  <a:pt x="6632057" y="0"/>
                  <a:pt x="6654800" y="22743"/>
                  <a:pt x="6654800" y="50798"/>
                </a:cubicBezTo>
                <a:lnTo>
                  <a:pt x="6654800" y="609602"/>
                </a:lnTo>
                <a:cubicBezTo>
                  <a:pt x="6654800" y="637657"/>
                  <a:pt x="6632057" y="660400"/>
                  <a:pt x="66040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700" y="6108700"/>
            <a:ext cx="654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8700" y="63627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长文件名、大文件、稀疏文件支持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61350" y="1428750"/>
            <a:ext cx="7480300" cy="6032500"/>
          </a:xfrm>
          <a:custGeom>
            <a:avLst/>
            <a:gdLst/>
            <a:ahLst/>
            <a:cxnLst/>
            <a:rect l="l" t="t" r="r" b="b"/>
            <a:pathLst>
              <a:path w="7480300" h="6032500">
                <a:moveTo>
                  <a:pt x="101587" y="0"/>
                </a:moveTo>
                <a:lnTo>
                  <a:pt x="7378713" y="0"/>
                </a:lnTo>
                <a:cubicBezTo>
                  <a:pt x="7434818" y="0"/>
                  <a:pt x="7480300" y="45482"/>
                  <a:pt x="7480300" y="101587"/>
                </a:cubicBezTo>
                <a:lnTo>
                  <a:pt x="7480300" y="5930913"/>
                </a:lnTo>
                <a:cubicBezTo>
                  <a:pt x="7480300" y="5987018"/>
                  <a:pt x="7434818" y="6032500"/>
                  <a:pt x="7378713" y="6032500"/>
                </a:cubicBezTo>
                <a:lnTo>
                  <a:pt x="101587" y="6032500"/>
                </a:lnTo>
                <a:cubicBezTo>
                  <a:pt x="45482" y="6032500"/>
                  <a:pt x="0" y="5987018"/>
                  <a:pt x="0" y="59309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TarFile类设计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21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核心组件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SQLite内存数据库: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存储文件索引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文件流: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ifstream/ofstream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标准识别: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自动检测USTAR/PAX/GNU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74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CRC32: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生成短文件名索引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21700" y="4229100"/>
            <a:ext cx="6959600" cy="2971800"/>
          </a:xfrm>
          <a:custGeom>
            <a:avLst/>
            <a:gdLst/>
            <a:ahLst/>
            <a:cxnLst/>
            <a:rect l="l" t="t" r="r" b="b"/>
            <a:pathLst>
              <a:path w="6959600" h="2971800">
                <a:moveTo>
                  <a:pt x="101606" y="0"/>
                </a:moveTo>
                <a:lnTo>
                  <a:pt x="6857994" y="0"/>
                </a:lnTo>
                <a:cubicBezTo>
                  <a:pt x="6914110" y="0"/>
                  <a:pt x="6959600" y="45490"/>
                  <a:pt x="6959600" y="101606"/>
                </a:cubicBezTo>
                <a:lnTo>
                  <a:pt x="6959600" y="2870194"/>
                </a:lnTo>
                <a:cubicBezTo>
                  <a:pt x="6959600" y="2926310"/>
                  <a:pt x="6914110" y="2971800"/>
                  <a:pt x="6857994" y="2971800"/>
                </a:cubicBezTo>
                <a:lnTo>
                  <a:pt x="101606" y="2971800"/>
                </a:lnTo>
                <a:cubicBezTo>
                  <a:pt x="45490" y="2971800"/>
                  <a:pt x="0" y="2926310"/>
                  <a:pt x="0" y="2870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74100" y="4381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关键方法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674100" y="478790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775700" y="4914900"/>
            <a:ext cx="201572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init_db_from_tar()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775700" y="520065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预读文件初始化数据库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74100" y="555625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75700" y="5683250"/>
            <a:ext cx="2336899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get_file_stream(path)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75700" y="596900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根据偏移返回文件流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674100" y="6324600"/>
            <a:ext cx="6654800" cy="723900"/>
          </a:xfrm>
          <a:custGeom>
            <a:avLst/>
            <a:gdLst/>
            <a:ahLst/>
            <a:cxnLst/>
            <a:rect l="l" t="t" r="r" b="b"/>
            <a:pathLst>
              <a:path w="6654800" h="723900">
                <a:moveTo>
                  <a:pt x="50803" y="0"/>
                </a:moveTo>
                <a:lnTo>
                  <a:pt x="6603997" y="0"/>
                </a:lnTo>
                <a:cubicBezTo>
                  <a:pt x="6632055" y="0"/>
                  <a:pt x="6654800" y="22745"/>
                  <a:pt x="6654800" y="50803"/>
                </a:cubicBezTo>
                <a:lnTo>
                  <a:pt x="6654800" y="673097"/>
                </a:lnTo>
                <a:cubicBezTo>
                  <a:pt x="6654800" y="701155"/>
                  <a:pt x="6632055" y="723900"/>
                  <a:pt x="6603997" y="723900"/>
                </a:cubicBezTo>
                <a:lnTo>
                  <a:pt x="50803" y="723900"/>
                </a:lnTo>
                <a:cubicBezTo>
                  <a:pt x="22745" y="723900"/>
                  <a:pt x="0" y="701155"/>
                  <a:pt x="0" y="6730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775700" y="6451600"/>
            <a:ext cx="1801614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add_entity(file)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75700" y="6737350"/>
            <a:ext cx="652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写入文件到归档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43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71525" y="798195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938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239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SQLite内存数据库,无需重新读取文件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878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4597400" y="798195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90500" y="15875"/>
                </a:moveTo>
                <a:lnTo>
                  <a:pt x="254000" y="15875"/>
                </a:lnTo>
                <a:cubicBezTo>
                  <a:pt x="262781" y="15875"/>
                  <a:pt x="269875" y="22969"/>
                  <a:pt x="269875" y="31750"/>
                </a:cubicBezTo>
                <a:cubicBezTo>
                  <a:pt x="269875" y="40531"/>
                  <a:pt x="262781" y="47625"/>
                  <a:pt x="254000" y="47625"/>
                </a:cubicBezTo>
                <a:lnTo>
                  <a:pt x="197644" y="47625"/>
                </a:lnTo>
                <a:cubicBezTo>
                  <a:pt x="195064" y="60424"/>
                  <a:pt x="186283" y="70991"/>
                  <a:pt x="174625" y="76051"/>
                </a:cubicBezTo>
                <a:lnTo>
                  <a:pt x="174625" y="222250"/>
                </a:lnTo>
                <a:lnTo>
                  <a:pt x="254000" y="222250"/>
                </a:lnTo>
                <a:cubicBezTo>
                  <a:pt x="262781" y="222250"/>
                  <a:pt x="269875" y="229344"/>
                  <a:pt x="269875" y="238125"/>
                </a:cubicBezTo>
                <a:cubicBezTo>
                  <a:pt x="269875" y="246906"/>
                  <a:pt x="262781" y="254000"/>
                  <a:pt x="254000" y="254000"/>
                </a:cubicBezTo>
                <a:lnTo>
                  <a:pt x="63500" y="254000"/>
                </a:lnTo>
                <a:cubicBezTo>
                  <a:pt x="54719" y="254000"/>
                  <a:pt x="47625" y="246906"/>
                  <a:pt x="47625" y="238125"/>
                </a:cubicBezTo>
                <a:cubicBezTo>
                  <a:pt x="47625" y="229344"/>
                  <a:pt x="54719" y="222250"/>
                  <a:pt x="63500" y="222250"/>
                </a:cubicBezTo>
                <a:lnTo>
                  <a:pt x="142875" y="222250"/>
                </a:lnTo>
                <a:lnTo>
                  <a:pt x="142875" y="76051"/>
                </a:lnTo>
                <a:cubicBezTo>
                  <a:pt x="131217" y="70941"/>
                  <a:pt x="122436" y="60375"/>
                  <a:pt x="119856" y="47625"/>
                </a:cubicBezTo>
                <a:lnTo>
                  <a:pt x="63500" y="47625"/>
                </a:lnTo>
                <a:cubicBezTo>
                  <a:pt x="54719" y="47625"/>
                  <a:pt x="47625" y="40531"/>
                  <a:pt x="47625" y="31750"/>
                </a:cubicBezTo>
                <a:cubicBezTo>
                  <a:pt x="47625" y="22969"/>
                  <a:pt x="54719" y="15875"/>
                  <a:pt x="63500" y="15875"/>
                </a:cubicBezTo>
                <a:lnTo>
                  <a:pt x="127000" y="15875"/>
                </a:lnTo>
                <a:cubicBezTo>
                  <a:pt x="134243" y="6251"/>
                  <a:pt x="145752" y="0"/>
                  <a:pt x="158750" y="0"/>
                </a:cubicBezTo>
                <a:cubicBezTo>
                  <a:pt x="171748" y="0"/>
                  <a:pt x="183257" y="6251"/>
                  <a:pt x="190500" y="15875"/>
                </a:cubicBezTo>
                <a:close/>
                <a:moveTo>
                  <a:pt x="218083" y="158750"/>
                </a:moveTo>
                <a:lnTo>
                  <a:pt x="289917" y="158750"/>
                </a:lnTo>
                <a:lnTo>
                  <a:pt x="254000" y="97135"/>
                </a:lnTo>
                <a:lnTo>
                  <a:pt x="218083" y="158750"/>
                </a:lnTo>
                <a:close/>
                <a:moveTo>
                  <a:pt x="254000" y="206375"/>
                </a:moveTo>
                <a:cubicBezTo>
                  <a:pt x="222796" y="206375"/>
                  <a:pt x="196850" y="189508"/>
                  <a:pt x="191492" y="167233"/>
                </a:cubicBezTo>
                <a:cubicBezTo>
                  <a:pt x="190202" y="161776"/>
                  <a:pt x="191988" y="156170"/>
                  <a:pt x="194816" y="151309"/>
                </a:cubicBezTo>
                <a:lnTo>
                  <a:pt x="242044" y="70346"/>
                </a:lnTo>
                <a:cubicBezTo>
                  <a:pt x="244525" y="66080"/>
                  <a:pt x="249089" y="63500"/>
                  <a:pt x="254000" y="63500"/>
                </a:cubicBezTo>
                <a:cubicBezTo>
                  <a:pt x="258911" y="63500"/>
                  <a:pt x="263475" y="66129"/>
                  <a:pt x="265956" y="70346"/>
                </a:cubicBezTo>
                <a:lnTo>
                  <a:pt x="313184" y="151309"/>
                </a:lnTo>
                <a:cubicBezTo>
                  <a:pt x="316012" y="156170"/>
                  <a:pt x="317798" y="161776"/>
                  <a:pt x="316508" y="167233"/>
                </a:cubicBezTo>
                <a:cubicBezTo>
                  <a:pt x="311150" y="189458"/>
                  <a:pt x="285204" y="206375"/>
                  <a:pt x="254000" y="206375"/>
                </a:cubicBezTo>
                <a:close/>
                <a:moveTo>
                  <a:pt x="62905" y="97135"/>
                </a:moveTo>
                <a:lnTo>
                  <a:pt x="26988" y="158750"/>
                </a:lnTo>
                <a:lnTo>
                  <a:pt x="98871" y="158750"/>
                </a:lnTo>
                <a:lnTo>
                  <a:pt x="62905" y="97135"/>
                </a:lnTo>
                <a:close/>
                <a:moveTo>
                  <a:pt x="446" y="167233"/>
                </a:moveTo>
                <a:cubicBezTo>
                  <a:pt x="-843" y="161776"/>
                  <a:pt x="943" y="156170"/>
                  <a:pt x="3770" y="151309"/>
                </a:cubicBezTo>
                <a:lnTo>
                  <a:pt x="50998" y="70346"/>
                </a:lnTo>
                <a:cubicBezTo>
                  <a:pt x="53479" y="66080"/>
                  <a:pt x="58043" y="63500"/>
                  <a:pt x="62954" y="63500"/>
                </a:cubicBezTo>
                <a:cubicBezTo>
                  <a:pt x="67866" y="63500"/>
                  <a:pt x="72430" y="66129"/>
                  <a:pt x="74910" y="70346"/>
                </a:cubicBezTo>
                <a:lnTo>
                  <a:pt x="122138" y="151309"/>
                </a:lnTo>
                <a:cubicBezTo>
                  <a:pt x="124966" y="156170"/>
                  <a:pt x="126752" y="161776"/>
                  <a:pt x="125462" y="167233"/>
                </a:cubicBezTo>
                <a:cubicBezTo>
                  <a:pt x="120104" y="189458"/>
                  <a:pt x="94159" y="206375"/>
                  <a:pt x="62954" y="206375"/>
                </a:cubicBezTo>
                <a:cubicBezTo>
                  <a:pt x="31750" y="206375"/>
                  <a:pt x="5804" y="189508"/>
                  <a:pt x="446" y="16723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7" name="Text 45"/>
          <p:cNvSpPr/>
          <p:nvPr/>
        </p:nvSpPr>
        <p:spPr>
          <a:xfrm>
            <a:off x="50673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标准兼容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5974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自动识别并支持USTAR/PAX/GNU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613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534400" y="798195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89408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长文件名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709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PAX/GNU扩展支持超过100字符文件名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2134850" y="772160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12376150" y="79819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12814300" y="793115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工具互通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344400" y="838835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与libarchive、GNU tar等工具互操作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ZipDevice:Zip格式与加密支持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889500"/>
          </a:xfrm>
          <a:custGeom>
            <a:avLst/>
            <a:gdLst/>
            <a:ahLst/>
            <a:cxnLst/>
            <a:rect l="l" t="t" r="r" b="b"/>
            <a:pathLst>
              <a:path w="7480300" h="4889500">
                <a:moveTo>
                  <a:pt x="101604" y="0"/>
                </a:moveTo>
                <a:lnTo>
                  <a:pt x="7378696" y="0"/>
                </a:lnTo>
                <a:cubicBezTo>
                  <a:pt x="7434810" y="0"/>
                  <a:pt x="7480300" y="45490"/>
                  <a:pt x="7480300" y="101604"/>
                </a:cubicBezTo>
                <a:lnTo>
                  <a:pt x="7480300" y="4787896"/>
                </a:lnTo>
                <a:cubicBezTo>
                  <a:pt x="7480300" y="4844010"/>
                  <a:pt x="7434810" y="4889500"/>
                  <a:pt x="7378696" y="4889500"/>
                </a:cubicBezTo>
                <a:lnTo>
                  <a:pt x="101604" y="4889500"/>
                </a:lnTo>
                <a:cubicBezTo>
                  <a:pt x="45490" y="4889500"/>
                  <a:pt x="0" y="4844010"/>
                  <a:pt x="0" y="4787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Zip文件结构</a:t>
            </a:r>
            <a:endParaRPr lang="en-US" sz="1600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E1462AC-09D0-B8B1-1446-ABD5C13C8F14}"/>
              </a:ext>
            </a:extLst>
          </p:cNvPr>
          <p:cNvGrpSpPr/>
          <p:nvPr/>
        </p:nvGrpSpPr>
        <p:grpSpPr>
          <a:xfrm>
            <a:off x="774700" y="2289864"/>
            <a:ext cx="6959600" cy="1879600"/>
            <a:chOff x="774700" y="2197100"/>
            <a:chExt cx="6959600" cy="1879600"/>
          </a:xfrm>
        </p:grpSpPr>
        <p:sp>
          <p:nvSpPr>
            <p:cNvPr id="6" name="Shape 4"/>
            <p:cNvSpPr/>
            <p:nvPr/>
          </p:nvSpPr>
          <p:spPr>
            <a:xfrm>
              <a:off x="774700" y="2197100"/>
              <a:ext cx="6959600" cy="1879600"/>
            </a:xfrm>
            <a:custGeom>
              <a:avLst/>
              <a:gdLst/>
              <a:ahLst/>
              <a:cxnLst/>
              <a:rect l="l" t="t" r="r" b="b"/>
              <a:pathLst>
                <a:path w="6959600" h="1879600">
                  <a:moveTo>
                    <a:pt x="101592" y="0"/>
                  </a:moveTo>
                  <a:lnTo>
                    <a:pt x="6858008" y="0"/>
                  </a:lnTo>
                  <a:cubicBezTo>
                    <a:pt x="6914116" y="0"/>
                    <a:pt x="6959600" y="45484"/>
                    <a:pt x="6959600" y="101592"/>
                  </a:cubicBezTo>
                  <a:lnTo>
                    <a:pt x="6959600" y="1778008"/>
                  </a:lnTo>
                  <a:cubicBezTo>
                    <a:pt x="6959600" y="1834116"/>
                    <a:pt x="6914116" y="1879600"/>
                    <a:pt x="6858008" y="1879600"/>
                  </a:cubicBezTo>
                  <a:lnTo>
                    <a:pt x="101592" y="1879600"/>
                  </a:lnTo>
                  <a:cubicBezTo>
                    <a:pt x="45484" y="1879600"/>
                    <a:pt x="0" y="1834116"/>
                    <a:pt x="0" y="1778008"/>
                  </a:cubicBezTo>
                  <a:lnTo>
                    <a:pt x="0" y="101592"/>
                  </a:lnTo>
                  <a:cubicBezTo>
                    <a:pt x="0" y="45522"/>
                    <a:pt x="45522" y="0"/>
                    <a:pt x="101592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927100" y="2349500"/>
              <a:ext cx="67564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600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小端序二进制格式</a:t>
              </a:r>
              <a:endParaRPr lang="en-US" sz="16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27100" y="27559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本地文件头: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文件名、压缩方法、CRC32等</a:t>
              </a:r>
              <a:endParaRPr lang="en-US" sz="16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927100" y="30607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加密头: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变长加密验证数据</a:t>
              </a:r>
              <a:endParaRPr lang="en-US" sz="16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927100" y="33655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文件数据: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压缩后的文件内容</a:t>
              </a:r>
              <a:endParaRPr lang="en-US" sz="16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927100" y="36703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数据描述符: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压缩后的大小和CRC32</a:t>
              </a:r>
              <a:endParaRPr 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836B445-F047-87B0-5B25-AC8BB8E42402}"/>
              </a:ext>
            </a:extLst>
          </p:cNvPr>
          <p:cNvGrpSpPr/>
          <p:nvPr/>
        </p:nvGrpSpPr>
        <p:grpSpPr>
          <a:xfrm>
            <a:off x="774700" y="4390334"/>
            <a:ext cx="6959600" cy="1574800"/>
            <a:chOff x="774700" y="4178300"/>
            <a:chExt cx="6959600" cy="1574800"/>
          </a:xfrm>
        </p:grpSpPr>
        <p:sp>
          <p:nvSpPr>
            <p:cNvPr id="12" name="Shape 10"/>
            <p:cNvSpPr/>
            <p:nvPr/>
          </p:nvSpPr>
          <p:spPr>
            <a:xfrm>
              <a:off x="774700" y="4178300"/>
              <a:ext cx="6959600" cy="1574800"/>
            </a:xfrm>
            <a:custGeom>
              <a:avLst/>
              <a:gdLst/>
              <a:ahLst/>
              <a:cxnLst/>
              <a:rect l="l" t="t" r="r" b="b"/>
              <a:pathLst>
                <a:path w="6959600" h="1574800">
                  <a:moveTo>
                    <a:pt x="101606" y="0"/>
                  </a:moveTo>
                  <a:lnTo>
                    <a:pt x="6857994" y="0"/>
                  </a:lnTo>
                  <a:cubicBezTo>
                    <a:pt x="6914109" y="0"/>
                    <a:pt x="6959600" y="45491"/>
                    <a:pt x="6959600" y="101606"/>
                  </a:cubicBezTo>
                  <a:lnTo>
                    <a:pt x="6959600" y="1473194"/>
                  </a:lnTo>
                  <a:cubicBezTo>
                    <a:pt x="6959600" y="1529309"/>
                    <a:pt x="6914109" y="1574800"/>
                    <a:pt x="6857994" y="1574800"/>
                  </a:cubicBezTo>
                  <a:lnTo>
                    <a:pt x="101606" y="1574800"/>
                  </a:lnTo>
                  <a:cubicBezTo>
                    <a:pt x="45491" y="1574800"/>
                    <a:pt x="0" y="1529309"/>
                    <a:pt x="0" y="1473194"/>
                  </a:cubicBezTo>
                  <a:lnTo>
                    <a:pt x="0" y="101606"/>
                  </a:lnTo>
                  <a:cubicBezTo>
                    <a:pt x="0" y="45528"/>
                    <a:pt x="45528" y="0"/>
                    <a:pt x="101606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927100" y="4330700"/>
              <a:ext cx="67564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600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中央目录结构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27100" y="47371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中央目录文件头: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每个文件的完整信息</a:t>
              </a: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927100" y="50419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扩展字段: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平台特定属性(NTFS/Unix)</a:t>
              </a:r>
              <a:endParaRPr lang="en-US" sz="16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927100" y="5346700"/>
              <a:ext cx="67437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中央目录结尾:</a:t>
              </a:r>
              <a:r>
                <a:rPr lang="en-US" sz="1400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目录偏移和注释</a:t>
              </a:r>
              <a:endParaRPr lang="en-US" sz="1600" dirty="0"/>
            </a:p>
          </p:txBody>
        </p:sp>
      </p:grpSp>
      <p:sp>
        <p:nvSpPr>
          <p:cNvPr id="17" name="Shape 15"/>
          <p:cNvSpPr/>
          <p:nvPr/>
        </p:nvSpPr>
        <p:spPr>
          <a:xfrm>
            <a:off x="8261350" y="1428750"/>
            <a:ext cx="7480300" cy="4889500"/>
          </a:xfrm>
          <a:custGeom>
            <a:avLst/>
            <a:gdLst/>
            <a:ahLst/>
            <a:cxnLst/>
            <a:rect l="l" t="t" r="r" b="b"/>
            <a:pathLst>
              <a:path w="7480300" h="4889500">
                <a:moveTo>
                  <a:pt x="101604" y="0"/>
                </a:moveTo>
                <a:lnTo>
                  <a:pt x="7378696" y="0"/>
                </a:lnTo>
                <a:cubicBezTo>
                  <a:pt x="7434810" y="0"/>
                  <a:pt x="7480300" y="45490"/>
                  <a:pt x="7480300" y="101604"/>
                </a:cubicBezTo>
                <a:lnTo>
                  <a:pt x="7480300" y="4787896"/>
                </a:lnTo>
                <a:cubicBezTo>
                  <a:pt x="7480300" y="4844010"/>
                  <a:pt x="7434810" y="4889500"/>
                  <a:pt x="7378696" y="4889500"/>
                </a:cubicBezTo>
                <a:lnTo>
                  <a:pt x="101604" y="4889500"/>
                </a:lnTo>
                <a:cubicBezTo>
                  <a:pt x="45490" y="4889500"/>
                  <a:pt x="0" y="4844010"/>
                  <a:pt x="0" y="47878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加密算法实现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21700" y="21971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ZipCrypto算法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初始化三个32位key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HeaderGen: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生成12字节随机头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Streaming: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CRC32迭代更新key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74100" y="36703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第12字节验证密码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521700" y="4178300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674100" y="4330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RC4算法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4737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KSA: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初始化256字节S盒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74100" y="5041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PRGA: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持续生成keystream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74100" y="5346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16字节随机头+CRC校验</a:t>
            </a:r>
            <a:r>
              <a:rPr lang="zh-CN" alt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，采用标准加密头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674100" y="5651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流加密: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XOR数据块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43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71525" y="68453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79375" y="31750"/>
                </a:moveTo>
                <a:cubicBezTo>
                  <a:pt x="79375" y="22969"/>
                  <a:pt x="72281" y="15875"/>
                  <a:pt x="63500" y="15875"/>
                </a:cubicBezTo>
                <a:cubicBezTo>
                  <a:pt x="54719" y="15875"/>
                  <a:pt x="47625" y="22969"/>
                  <a:pt x="47625" y="31750"/>
                </a:cubicBezTo>
                <a:lnTo>
                  <a:pt x="47625" y="63500"/>
                </a:lnTo>
                <a:lnTo>
                  <a:pt x="15875" y="63500"/>
                </a:lnTo>
                <a:cubicBezTo>
                  <a:pt x="7094" y="63500"/>
                  <a:pt x="0" y="70594"/>
                  <a:pt x="0" y="79375"/>
                </a:cubicBezTo>
                <a:cubicBezTo>
                  <a:pt x="0" y="88156"/>
                  <a:pt x="7094" y="95250"/>
                  <a:pt x="15875" y="95250"/>
                </a:cubicBezTo>
                <a:lnTo>
                  <a:pt x="63500" y="95250"/>
                </a:lnTo>
                <a:cubicBezTo>
                  <a:pt x="72281" y="95250"/>
                  <a:pt x="79375" y="88156"/>
                  <a:pt x="79375" y="79375"/>
                </a:cubicBezTo>
                <a:lnTo>
                  <a:pt x="79375" y="31750"/>
                </a:lnTo>
                <a:close/>
                <a:moveTo>
                  <a:pt x="15875" y="158750"/>
                </a:moveTo>
                <a:cubicBezTo>
                  <a:pt x="7094" y="158750"/>
                  <a:pt x="0" y="165844"/>
                  <a:pt x="0" y="174625"/>
                </a:cubicBezTo>
                <a:cubicBezTo>
                  <a:pt x="0" y="183406"/>
                  <a:pt x="7094" y="190500"/>
                  <a:pt x="15875" y="190500"/>
                </a:cubicBezTo>
                <a:lnTo>
                  <a:pt x="47625" y="190500"/>
                </a:lnTo>
                <a:lnTo>
                  <a:pt x="47625" y="222250"/>
                </a:lnTo>
                <a:cubicBezTo>
                  <a:pt x="47625" y="231031"/>
                  <a:pt x="54719" y="238125"/>
                  <a:pt x="63500" y="238125"/>
                </a:cubicBezTo>
                <a:cubicBezTo>
                  <a:pt x="72281" y="238125"/>
                  <a:pt x="79375" y="231031"/>
                  <a:pt x="79375" y="222250"/>
                </a:cubicBezTo>
                <a:lnTo>
                  <a:pt x="79375" y="174625"/>
                </a:lnTo>
                <a:cubicBezTo>
                  <a:pt x="79375" y="165844"/>
                  <a:pt x="72281" y="158750"/>
                  <a:pt x="63500" y="158750"/>
                </a:cubicBezTo>
                <a:lnTo>
                  <a:pt x="15875" y="158750"/>
                </a:lnTo>
                <a:close/>
                <a:moveTo>
                  <a:pt x="174625" y="31750"/>
                </a:moveTo>
                <a:cubicBezTo>
                  <a:pt x="174625" y="22969"/>
                  <a:pt x="167531" y="15875"/>
                  <a:pt x="158750" y="15875"/>
                </a:cubicBezTo>
                <a:cubicBezTo>
                  <a:pt x="149969" y="15875"/>
                  <a:pt x="142875" y="22969"/>
                  <a:pt x="142875" y="31750"/>
                </a:cubicBezTo>
                <a:lnTo>
                  <a:pt x="142875" y="79375"/>
                </a:lnTo>
                <a:cubicBezTo>
                  <a:pt x="142875" y="88156"/>
                  <a:pt x="149969" y="95250"/>
                  <a:pt x="158750" y="95250"/>
                </a:cubicBezTo>
                <a:lnTo>
                  <a:pt x="206375" y="95250"/>
                </a:lnTo>
                <a:cubicBezTo>
                  <a:pt x="215156" y="95250"/>
                  <a:pt x="222250" y="88156"/>
                  <a:pt x="222250" y="79375"/>
                </a:cubicBezTo>
                <a:cubicBezTo>
                  <a:pt x="222250" y="70594"/>
                  <a:pt x="215156" y="63500"/>
                  <a:pt x="206375" y="63500"/>
                </a:cubicBezTo>
                <a:lnTo>
                  <a:pt x="174625" y="63500"/>
                </a:lnTo>
                <a:lnTo>
                  <a:pt x="174625" y="31750"/>
                </a:lnTo>
                <a:close/>
                <a:moveTo>
                  <a:pt x="158750" y="158750"/>
                </a:moveTo>
                <a:cubicBezTo>
                  <a:pt x="149969" y="158750"/>
                  <a:pt x="142875" y="165844"/>
                  <a:pt x="142875" y="174625"/>
                </a:cubicBezTo>
                <a:lnTo>
                  <a:pt x="142875" y="222250"/>
                </a:lnTo>
                <a:cubicBezTo>
                  <a:pt x="142875" y="231031"/>
                  <a:pt x="149969" y="238125"/>
                  <a:pt x="158750" y="238125"/>
                </a:cubicBezTo>
                <a:cubicBezTo>
                  <a:pt x="167531" y="238125"/>
                  <a:pt x="174625" y="231031"/>
                  <a:pt x="174625" y="222250"/>
                </a:cubicBezTo>
                <a:lnTo>
                  <a:pt x="174625" y="190500"/>
                </a:lnTo>
                <a:lnTo>
                  <a:pt x="206375" y="190500"/>
                </a:lnTo>
                <a:cubicBezTo>
                  <a:pt x="215156" y="190500"/>
                  <a:pt x="222250" y="183406"/>
                  <a:pt x="222250" y="174625"/>
                </a:cubicBezTo>
                <a:cubicBezTo>
                  <a:pt x="222250" y="165844"/>
                  <a:pt x="215156" y="158750"/>
                  <a:pt x="206375" y="158750"/>
                </a:cubicBezTo>
                <a:lnTo>
                  <a:pt x="158750" y="158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3" name="Text 31"/>
          <p:cNvSpPr/>
          <p:nvPr/>
        </p:nvSpPr>
        <p:spPr>
          <a:xfrm>
            <a:off x="11938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压缩算法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39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自定义的</a:t>
            </a:r>
            <a:r>
              <a:rPr lang="en-US" altLang="zh-CN" sz="1400" dirty="0" err="1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ZipFile</a:t>
            </a:r>
            <a:r>
              <a:rPr lang="zh-CN" alt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类未对压缩算法做</a:t>
            </a:r>
            <a:r>
              <a:rPr lang="en-US" sz="1400" dirty="0" err="1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878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629150" y="6845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7" name="Text 35"/>
          <p:cNvSpPr/>
          <p:nvPr/>
        </p:nvSpPr>
        <p:spPr>
          <a:xfrm>
            <a:off x="50673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加密支持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974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ZipCrypto和RC4两种加密算法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613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502650" y="6845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9844" y="23812"/>
                </a:moveTo>
                <a:cubicBezTo>
                  <a:pt x="13246" y="23812"/>
                  <a:pt x="7938" y="29121"/>
                  <a:pt x="7938" y="35719"/>
                </a:cubicBezTo>
                <a:lnTo>
                  <a:pt x="7938" y="59531"/>
                </a:lnTo>
                <a:cubicBezTo>
                  <a:pt x="7938" y="66129"/>
                  <a:pt x="13246" y="71438"/>
                  <a:pt x="19844" y="71438"/>
                </a:cubicBezTo>
                <a:lnTo>
                  <a:pt x="43656" y="71438"/>
                </a:lnTo>
                <a:cubicBezTo>
                  <a:pt x="50254" y="71438"/>
                  <a:pt x="55563" y="66129"/>
                  <a:pt x="55563" y="59531"/>
                </a:cubicBezTo>
                <a:lnTo>
                  <a:pt x="55563" y="35719"/>
                </a:lnTo>
                <a:cubicBezTo>
                  <a:pt x="55563" y="29121"/>
                  <a:pt x="50254" y="23812"/>
                  <a:pt x="43656" y="23812"/>
                </a:cubicBezTo>
                <a:lnTo>
                  <a:pt x="19844" y="23812"/>
                </a:lnTo>
                <a:close/>
                <a:moveTo>
                  <a:pt x="95250" y="31750"/>
                </a:moveTo>
                <a:cubicBezTo>
                  <a:pt x="86469" y="31750"/>
                  <a:pt x="79375" y="38844"/>
                  <a:pt x="79375" y="47625"/>
                </a:cubicBezTo>
                <a:cubicBezTo>
                  <a:pt x="79375" y="56406"/>
                  <a:pt x="86469" y="63500"/>
                  <a:pt x="95250" y="63500"/>
                </a:cubicBezTo>
                <a:lnTo>
                  <a:pt x="238125" y="63500"/>
                </a:lnTo>
                <a:cubicBezTo>
                  <a:pt x="246906" y="63500"/>
                  <a:pt x="254000" y="56406"/>
                  <a:pt x="254000" y="47625"/>
                </a:cubicBezTo>
                <a:cubicBezTo>
                  <a:pt x="254000" y="38844"/>
                  <a:pt x="246906" y="31750"/>
                  <a:pt x="238125" y="31750"/>
                </a:cubicBezTo>
                <a:lnTo>
                  <a:pt x="95250" y="31750"/>
                </a:lnTo>
                <a:close/>
                <a:moveTo>
                  <a:pt x="95250" y="111125"/>
                </a:moveTo>
                <a:cubicBezTo>
                  <a:pt x="86469" y="111125"/>
                  <a:pt x="79375" y="118219"/>
                  <a:pt x="79375" y="127000"/>
                </a:cubicBezTo>
                <a:cubicBezTo>
                  <a:pt x="79375" y="135781"/>
                  <a:pt x="86469" y="142875"/>
                  <a:pt x="95250" y="142875"/>
                </a:cubicBezTo>
                <a:lnTo>
                  <a:pt x="238125" y="142875"/>
                </a:lnTo>
                <a:cubicBezTo>
                  <a:pt x="246906" y="142875"/>
                  <a:pt x="254000" y="135781"/>
                  <a:pt x="254000" y="127000"/>
                </a:cubicBezTo>
                <a:cubicBezTo>
                  <a:pt x="254000" y="118219"/>
                  <a:pt x="246906" y="111125"/>
                  <a:pt x="238125" y="111125"/>
                </a:cubicBezTo>
                <a:lnTo>
                  <a:pt x="95250" y="111125"/>
                </a:lnTo>
                <a:close/>
                <a:moveTo>
                  <a:pt x="95250" y="190500"/>
                </a:moveTo>
                <a:cubicBezTo>
                  <a:pt x="86469" y="190500"/>
                  <a:pt x="79375" y="197594"/>
                  <a:pt x="79375" y="206375"/>
                </a:cubicBezTo>
                <a:cubicBezTo>
                  <a:pt x="79375" y="215156"/>
                  <a:pt x="86469" y="222250"/>
                  <a:pt x="95250" y="222250"/>
                </a:cubicBezTo>
                <a:lnTo>
                  <a:pt x="238125" y="222250"/>
                </a:lnTo>
                <a:cubicBezTo>
                  <a:pt x="246906" y="222250"/>
                  <a:pt x="254000" y="215156"/>
                  <a:pt x="254000" y="206375"/>
                </a:cubicBezTo>
                <a:cubicBezTo>
                  <a:pt x="254000" y="197594"/>
                  <a:pt x="246906" y="190500"/>
                  <a:pt x="238125" y="190500"/>
                </a:cubicBezTo>
                <a:lnTo>
                  <a:pt x="95250" y="190500"/>
                </a:lnTo>
                <a:close/>
                <a:moveTo>
                  <a:pt x="7938" y="115094"/>
                </a:moveTo>
                <a:lnTo>
                  <a:pt x="7938" y="138906"/>
                </a:lnTo>
                <a:cubicBezTo>
                  <a:pt x="7938" y="145504"/>
                  <a:pt x="13246" y="150813"/>
                  <a:pt x="19844" y="150813"/>
                </a:cubicBezTo>
                <a:lnTo>
                  <a:pt x="43656" y="150813"/>
                </a:lnTo>
                <a:cubicBezTo>
                  <a:pt x="50254" y="150813"/>
                  <a:pt x="55563" y="145504"/>
                  <a:pt x="55563" y="138906"/>
                </a:cubicBezTo>
                <a:lnTo>
                  <a:pt x="55563" y="115094"/>
                </a:lnTo>
                <a:cubicBezTo>
                  <a:pt x="55563" y="108496"/>
                  <a:pt x="50254" y="103188"/>
                  <a:pt x="43656" y="103188"/>
                </a:cubicBezTo>
                <a:lnTo>
                  <a:pt x="19844" y="103188"/>
                </a:lnTo>
                <a:cubicBezTo>
                  <a:pt x="13246" y="103188"/>
                  <a:pt x="7938" y="108496"/>
                  <a:pt x="7938" y="115094"/>
                </a:cubicBezTo>
                <a:close/>
                <a:moveTo>
                  <a:pt x="19844" y="182563"/>
                </a:moveTo>
                <a:cubicBezTo>
                  <a:pt x="13246" y="182563"/>
                  <a:pt x="7938" y="187871"/>
                  <a:pt x="7938" y="194469"/>
                </a:cubicBezTo>
                <a:lnTo>
                  <a:pt x="7938" y="218281"/>
                </a:lnTo>
                <a:cubicBezTo>
                  <a:pt x="7938" y="224879"/>
                  <a:pt x="13246" y="230188"/>
                  <a:pt x="19844" y="230188"/>
                </a:cubicBezTo>
                <a:lnTo>
                  <a:pt x="43656" y="230188"/>
                </a:lnTo>
                <a:cubicBezTo>
                  <a:pt x="50254" y="230188"/>
                  <a:pt x="55563" y="224879"/>
                  <a:pt x="55563" y="218281"/>
                </a:cubicBezTo>
                <a:lnTo>
                  <a:pt x="55563" y="194469"/>
                </a:lnTo>
                <a:cubicBezTo>
                  <a:pt x="55563" y="187871"/>
                  <a:pt x="50254" y="182563"/>
                  <a:pt x="43656" y="182563"/>
                </a:cubicBezTo>
                <a:lnTo>
                  <a:pt x="19844" y="18256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1" name="Text 39"/>
          <p:cNvSpPr/>
          <p:nvPr/>
        </p:nvSpPr>
        <p:spPr>
          <a:xfrm>
            <a:off x="89408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709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中央目录结构支持快速文件列表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134850" y="6584950"/>
            <a:ext cx="3606800" cy="1384300"/>
          </a:xfrm>
          <a:custGeom>
            <a:avLst/>
            <a:gdLst/>
            <a:ahLst/>
            <a:cxnLst/>
            <a:rect l="l" t="t" r="r" b="b"/>
            <a:pathLst>
              <a:path w="3606800" h="1384300">
                <a:moveTo>
                  <a:pt x="101594" y="0"/>
                </a:moveTo>
                <a:lnTo>
                  <a:pt x="3505206" y="0"/>
                </a:lnTo>
                <a:cubicBezTo>
                  <a:pt x="3561315" y="0"/>
                  <a:pt x="3606800" y="45485"/>
                  <a:pt x="3606800" y="101594"/>
                </a:cubicBezTo>
                <a:lnTo>
                  <a:pt x="3606800" y="1282706"/>
                </a:lnTo>
                <a:cubicBezTo>
                  <a:pt x="3606800" y="1338815"/>
                  <a:pt x="3561315" y="1384300"/>
                  <a:pt x="3505206" y="1384300"/>
                </a:cubicBezTo>
                <a:lnTo>
                  <a:pt x="101594" y="1384300"/>
                </a:lnTo>
                <a:cubicBezTo>
                  <a:pt x="45485" y="1384300"/>
                  <a:pt x="0" y="1338815"/>
                  <a:pt x="0" y="12827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2360275" y="68453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-7937"/>
                </a:moveTo>
                <a:cubicBezTo>
                  <a:pt x="151656" y="-7937"/>
                  <a:pt x="158750" y="-843"/>
                  <a:pt x="158750" y="7938"/>
                </a:cubicBezTo>
                <a:lnTo>
                  <a:pt x="158750" y="17016"/>
                </a:lnTo>
                <a:cubicBezTo>
                  <a:pt x="207417" y="23961"/>
                  <a:pt x="245914" y="62458"/>
                  <a:pt x="252859" y="111125"/>
                </a:cubicBezTo>
                <a:lnTo>
                  <a:pt x="261937" y="111125"/>
                </a:lnTo>
                <a:cubicBezTo>
                  <a:pt x="270718" y="111125"/>
                  <a:pt x="277813" y="118219"/>
                  <a:pt x="277813" y="127000"/>
                </a:cubicBezTo>
                <a:cubicBezTo>
                  <a:pt x="277813" y="135781"/>
                  <a:pt x="270718" y="142875"/>
                  <a:pt x="261937" y="142875"/>
                </a:cubicBezTo>
                <a:lnTo>
                  <a:pt x="252859" y="142875"/>
                </a:lnTo>
                <a:cubicBezTo>
                  <a:pt x="245914" y="191542"/>
                  <a:pt x="207417" y="230039"/>
                  <a:pt x="158750" y="236984"/>
                </a:cubicBezTo>
                <a:lnTo>
                  <a:pt x="158750" y="246063"/>
                </a:lnTo>
                <a:cubicBezTo>
                  <a:pt x="158750" y="254843"/>
                  <a:pt x="151656" y="261937"/>
                  <a:pt x="142875" y="261937"/>
                </a:cubicBezTo>
                <a:cubicBezTo>
                  <a:pt x="134094" y="261937"/>
                  <a:pt x="127000" y="254843"/>
                  <a:pt x="127000" y="246063"/>
                </a:cubicBezTo>
                <a:lnTo>
                  <a:pt x="127000" y="236984"/>
                </a:lnTo>
                <a:cubicBezTo>
                  <a:pt x="78333" y="230039"/>
                  <a:pt x="39836" y="191542"/>
                  <a:pt x="32891" y="142875"/>
                </a:cubicBezTo>
                <a:lnTo>
                  <a:pt x="23812" y="142875"/>
                </a:lnTo>
                <a:cubicBezTo>
                  <a:pt x="15032" y="142875"/>
                  <a:pt x="7938" y="135781"/>
                  <a:pt x="7938" y="127000"/>
                </a:cubicBezTo>
                <a:cubicBezTo>
                  <a:pt x="7938" y="118219"/>
                  <a:pt x="15032" y="111125"/>
                  <a:pt x="23812" y="111125"/>
                </a:cubicBezTo>
                <a:lnTo>
                  <a:pt x="32891" y="111125"/>
                </a:lnTo>
                <a:cubicBezTo>
                  <a:pt x="39836" y="62458"/>
                  <a:pt x="78333" y="23961"/>
                  <a:pt x="127000" y="17016"/>
                </a:cubicBezTo>
                <a:lnTo>
                  <a:pt x="127000" y="7938"/>
                </a:lnTo>
                <a:cubicBezTo>
                  <a:pt x="127000" y="-843"/>
                  <a:pt x="134094" y="-7937"/>
                  <a:pt x="142875" y="-7937"/>
                </a:cubicBezTo>
                <a:close/>
                <a:moveTo>
                  <a:pt x="65088" y="142875"/>
                </a:moveTo>
                <a:cubicBezTo>
                  <a:pt x="71388" y="173980"/>
                  <a:pt x="95895" y="198487"/>
                  <a:pt x="127000" y="204788"/>
                </a:cubicBezTo>
                <a:lnTo>
                  <a:pt x="127000" y="198438"/>
                </a:lnTo>
                <a:cubicBezTo>
                  <a:pt x="127000" y="189657"/>
                  <a:pt x="134094" y="182563"/>
                  <a:pt x="142875" y="182563"/>
                </a:cubicBezTo>
                <a:cubicBezTo>
                  <a:pt x="151656" y="182563"/>
                  <a:pt x="158750" y="189657"/>
                  <a:pt x="158750" y="198438"/>
                </a:cubicBezTo>
                <a:lnTo>
                  <a:pt x="158750" y="204788"/>
                </a:lnTo>
                <a:cubicBezTo>
                  <a:pt x="189855" y="198487"/>
                  <a:pt x="214362" y="173980"/>
                  <a:pt x="220663" y="142875"/>
                </a:cubicBezTo>
                <a:lnTo>
                  <a:pt x="214313" y="142875"/>
                </a:lnTo>
                <a:cubicBezTo>
                  <a:pt x="205532" y="142875"/>
                  <a:pt x="198438" y="135781"/>
                  <a:pt x="198438" y="127000"/>
                </a:cubicBezTo>
                <a:cubicBezTo>
                  <a:pt x="198438" y="118219"/>
                  <a:pt x="205532" y="111125"/>
                  <a:pt x="214313" y="111125"/>
                </a:cubicBezTo>
                <a:lnTo>
                  <a:pt x="220663" y="111125"/>
                </a:lnTo>
                <a:cubicBezTo>
                  <a:pt x="214362" y="80020"/>
                  <a:pt x="189855" y="55513"/>
                  <a:pt x="158750" y="49213"/>
                </a:cubicBezTo>
                <a:lnTo>
                  <a:pt x="158750" y="55563"/>
                </a:lnTo>
                <a:cubicBezTo>
                  <a:pt x="158750" y="64343"/>
                  <a:pt x="151656" y="71438"/>
                  <a:pt x="142875" y="71438"/>
                </a:cubicBezTo>
                <a:cubicBezTo>
                  <a:pt x="134094" y="71438"/>
                  <a:pt x="127000" y="64343"/>
                  <a:pt x="127000" y="55563"/>
                </a:cubicBezTo>
                <a:lnTo>
                  <a:pt x="127000" y="49213"/>
                </a:lnTo>
                <a:cubicBezTo>
                  <a:pt x="95895" y="55513"/>
                  <a:pt x="71388" y="80020"/>
                  <a:pt x="65088" y="111125"/>
                </a:cubicBezTo>
                <a:lnTo>
                  <a:pt x="71438" y="111125"/>
                </a:lnTo>
                <a:cubicBezTo>
                  <a:pt x="80218" y="111125"/>
                  <a:pt x="87313" y="118219"/>
                  <a:pt x="87313" y="127000"/>
                </a:cubicBezTo>
                <a:cubicBezTo>
                  <a:pt x="87313" y="135781"/>
                  <a:pt x="80218" y="142875"/>
                  <a:pt x="71438" y="142875"/>
                </a:cubicBezTo>
                <a:lnTo>
                  <a:pt x="65088" y="142875"/>
                </a:lnTo>
                <a:close/>
                <a:moveTo>
                  <a:pt x="142875" y="103188"/>
                </a:moveTo>
                <a:cubicBezTo>
                  <a:pt x="156017" y="103188"/>
                  <a:pt x="166688" y="113858"/>
                  <a:pt x="166688" y="127000"/>
                </a:cubicBezTo>
                <a:cubicBezTo>
                  <a:pt x="166688" y="140142"/>
                  <a:pt x="156017" y="150813"/>
                  <a:pt x="142875" y="150813"/>
                </a:cubicBezTo>
                <a:cubicBezTo>
                  <a:pt x="129733" y="150813"/>
                  <a:pt x="119063" y="140142"/>
                  <a:pt x="119063" y="127000"/>
                </a:cubicBezTo>
                <a:cubicBezTo>
                  <a:pt x="119063" y="113858"/>
                  <a:pt x="129733" y="103188"/>
                  <a:pt x="142875" y="103188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12814300" y="67945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精准定位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344400" y="72517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local_header_offset直接定位文件数据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SevenZipDevice:7z格式集成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635500"/>
          </a:xfrm>
          <a:custGeom>
            <a:avLst/>
            <a:gdLst/>
            <a:ahLst/>
            <a:cxnLst/>
            <a:rect l="l" t="t" r="r" b="b"/>
            <a:pathLst>
              <a:path w="7480300" h="4635500">
                <a:moveTo>
                  <a:pt x="101610" y="0"/>
                </a:moveTo>
                <a:lnTo>
                  <a:pt x="7378690" y="0"/>
                </a:lnTo>
                <a:cubicBezTo>
                  <a:pt x="7434808" y="0"/>
                  <a:pt x="7480300" y="45492"/>
                  <a:pt x="7480300" y="101610"/>
                </a:cubicBezTo>
                <a:lnTo>
                  <a:pt x="7480300" y="4533890"/>
                </a:lnTo>
                <a:cubicBezTo>
                  <a:pt x="7480300" y="4590008"/>
                  <a:pt x="7434808" y="4635500"/>
                  <a:pt x="7378690" y="4635500"/>
                </a:cubicBezTo>
                <a:lnTo>
                  <a:pt x="101610" y="4635500"/>
                </a:lnTo>
                <a:cubicBezTo>
                  <a:pt x="45492" y="4635500"/>
                  <a:pt x="0" y="4590008"/>
                  <a:pt x="0" y="45338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7z集成策略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外部命令行调用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采用调用外部7z命令行工具(7z/7za/7zr)的方式实现7z格式支持,而非直接解析7z格式。这一策略简化了实现,同时充分利用了7z命令行工具的强大功能和良好跨平台支持。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4700" y="3927475"/>
            <a:ext cx="6959600" cy="1879600"/>
          </a:xfrm>
          <a:custGeom>
            <a:avLst/>
            <a:gdLst/>
            <a:ahLst/>
            <a:cxnLst/>
            <a:rect l="l" t="t" r="r" b="b"/>
            <a:pathLst>
              <a:path w="6959600" h="1879600">
                <a:moveTo>
                  <a:pt x="101592" y="0"/>
                </a:moveTo>
                <a:lnTo>
                  <a:pt x="6858008" y="0"/>
                </a:lnTo>
                <a:cubicBezTo>
                  <a:pt x="6914116" y="0"/>
                  <a:pt x="6959600" y="45484"/>
                  <a:pt x="6959600" y="101592"/>
                </a:cubicBezTo>
                <a:lnTo>
                  <a:pt x="6959600" y="1778008"/>
                </a:lnTo>
                <a:cubicBezTo>
                  <a:pt x="6959600" y="1834116"/>
                  <a:pt x="6914116" y="1879600"/>
                  <a:pt x="6858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927100" y="4079875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ISevenZipBackend接口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44862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open/close: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打开/关闭归档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7100" y="47910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list_dir: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列出目录内容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7100" y="50958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get_file/get_meta: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获取文件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5400675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add_file/add_folder: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添加文件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61350" y="1428750"/>
            <a:ext cx="7480300" cy="4635500"/>
          </a:xfrm>
          <a:custGeom>
            <a:avLst/>
            <a:gdLst/>
            <a:ahLst/>
            <a:cxnLst/>
            <a:rect l="l" t="t" r="r" b="b"/>
            <a:pathLst>
              <a:path w="7480300" h="4635500">
                <a:moveTo>
                  <a:pt x="101610" y="0"/>
                </a:moveTo>
                <a:lnTo>
                  <a:pt x="7378690" y="0"/>
                </a:lnTo>
                <a:cubicBezTo>
                  <a:pt x="7434808" y="0"/>
                  <a:pt x="7480300" y="45492"/>
                  <a:pt x="7480300" y="101610"/>
                </a:cubicBezTo>
                <a:lnTo>
                  <a:pt x="7480300" y="4533890"/>
                </a:lnTo>
                <a:cubicBezTo>
                  <a:pt x="7480300" y="4590008"/>
                  <a:pt x="7434808" y="4635500"/>
                  <a:pt x="7378690" y="4635500"/>
                </a:cubicBezTo>
                <a:lnTo>
                  <a:pt x="101610" y="4635500"/>
                </a:lnTo>
                <a:cubicBezTo>
                  <a:pt x="45492" y="4635500"/>
                  <a:pt x="0" y="4590008"/>
                  <a:pt x="0" y="45338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P7zipBackend实现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521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读写模式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读模式: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解析归档构建索引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创建临时staging目录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调用7z CLI打包并清理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521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8674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支持的算法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74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LZMA/LZMA2/PPMD/BZip2等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74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AES128/AES192/AES256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多卷压缩、固实压缩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4350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55650" y="65944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58837"/>
                </a:moveTo>
                <a:cubicBezTo>
                  <a:pt x="-1538" y="52636"/>
                  <a:pt x="-1538" y="42565"/>
                  <a:pt x="4663" y="36364"/>
                </a:cubicBezTo>
                <a:cubicBezTo>
                  <a:pt x="10864" y="30163"/>
                  <a:pt x="20935" y="30163"/>
                  <a:pt x="27136" y="36364"/>
                </a:cubicBezTo>
                <a:lnTo>
                  <a:pt x="106511" y="115739"/>
                </a:lnTo>
                <a:cubicBezTo>
                  <a:pt x="112713" y="121940"/>
                  <a:pt x="112713" y="132011"/>
                  <a:pt x="106511" y="138212"/>
                </a:cubicBezTo>
                <a:lnTo>
                  <a:pt x="27136" y="217587"/>
                </a:lnTo>
                <a:cubicBezTo>
                  <a:pt x="20935" y="223788"/>
                  <a:pt x="10864" y="223788"/>
                  <a:pt x="4663" y="217587"/>
                </a:cubicBezTo>
                <a:cubicBezTo>
                  <a:pt x="-1538" y="211386"/>
                  <a:pt x="-1538" y="201315"/>
                  <a:pt x="4663" y="195114"/>
                </a:cubicBezTo>
                <a:lnTo>
                  <a:pt x="72777" y="127000"/>
                </a:lnTo>
                <a:lnTo>
                  <a:pt x="4663" y="58837"/>
                </a:ln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1193800" y="6543675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写模式命令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3900" y="7051675"/>
            <a:ext cx="4483100" cy="1054100"/>
          </a:xfrm>
          <a:custGeom>
            <a:avLst/>
            <a:gdLst/>
            <a:ahLst/>
            <a:cxnLst/>
            <a:rect l="l" t="t" r="r" b="b"/>
            <a:pathLst>
              <a:path w="4483100" h="1054100">
                <a:moveTo>
                  <a:pt x="50797" y="0"/>
                </a:moveTo>
                <a:lnTo>
                  <a:pt x="4432303" y="0"/>
                </a:lnTo>
                <a:cubicBezTo>
                  <a:pt x="4460357" y="0"/>
                  <a:pt x="4483100" y="22743"/>
                  <a:pt x="4483100" y="50797"/>
                </a:cubicBezTo>
                <a:lnTo>
                  <a:pt x="4483100" y="1003303"/>
                </a:lnTo>
                <a:cubicBezTo>
                  <a:pt x="4483100" y="1031357"/>
                  <a:pt x="4460357" y="1054100"/>
                  <a:pt x="4432303" y="1054100"/>
                </a:cubicBezTo>
                <a:lnTo>
                  <a:pt x="50797" y="1054100"/>
                </a:lnTo>
                <a:cubicBezTo>
                  <a:pt x="22743" y="1054100"/>
                  <a:pt x="0" y="1031357"/>
                  <a:pt x="0" y="1003303"/>
                </a:cubicBezTo>
                <a:lnTo>
                  <a:pt x="0" y="50797"/>
                </a:lnTo>
                <a:cubicBezTo>
                  <a:pt x="0" y="22743"/>
                  <a:pt x="22743" y="0"/>
                  <a:pt x="507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723900" y="7051675"/>
            <a:ext cx="4559300" cy="10541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 a -t7z output.7z staging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-m0=lzma2 -mx=9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-mhe=on -pPASSWORD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78984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904409" y="659447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7781" y="111919"/>
                </a:moveTo>
                <a:lnTo>
                  <a:pt x="16073" y="146943"/>
                </a:lnTo>
                <a:lnTo>
                  <a:pt x="16073" y="47625"/>
                </a:lnTo>
                <a:cubicBezTo>
                  <a:pt x="16073" y="30113"/>
                  <a:pt x="30311" y="15875"/>
                  <a:pt x="47823" y="15875"/>
                </a:cubicBezTo>
                <a:lnTo>
                  <a:pt x="116632" y="15875"/>
                </a:lnTo>
                <a:cubicBezTo>
                  <a:pt x="123478" y="15875"/>
                  <a:pt x="130175" y="18107"/>
                  <a:pt x="135682" y="22225"/>
                </a:cubicBezTo>
                <a:lnTo>
                  <a:pt x="154732" y="36513"/>
                </a:lnTo>
                <a:cubicBezTo>
                  <a:pt x="157460" y="38596"/>
                  <a:pt x="160834" y="39688"/>
                  <a:pt x="164257" y="39688"/>
                </a:cubicBezTo>
                <a:lnTo>
                  <a:pt x="222448" y="39688"/>
                </a:lnTo>
                <a:cubicBezTo>
                  <a:pt x="239961" y="39688"/>
                  <a:pt x="254198" y="53925"/>
                  <a:pt x="254198" y="71438"/>
                </a:cubicBezTo>
                <a:lnTo>
                  <a:pt x="254198" y="79375"/>
                </a:lnTo>
                <a:lnTo>
                  <a:pt x="72926" y="79375"/>
                </a:lnTo>
                <a:cubicBezTo>
                  <a:pt x="52437" y="79375"/>
                  <a:pt x="34230" y="92472"/>
                  <a:pt x="27732" y="111919"/>
                </a:cubicBezTo>
                <a:close/>
                <a:moveTo>
                  <a:pt x="237034" y="222250"/>
                </a:moveTo>
                <a:lnTo>
                  <a:pt x="49113" y="222250"/>
                </a:lnTo>
                <a:cubicBezTo>
                  <a:pt x="32841" y="222250"/>
                  <a:pt x="21382" y="206325"/>
                  <a:pt x="26541" y="190897"/>
                </a:cubicBezTo>
                <a:lnTo>
                  <a:pt x="50354" y="119459"/>
                </a:lnTo>
                <a:cubicBezTo>
                  <a:pt x="53578" y="109736"/>
                  <a:pt x="62706" y="103188"/>
                  <a:pt x="72926" y="103188"/>
                </a:cubicBezTo>
                <a:lnTo>
                  <a:pt x="260846" y="103188"/>
                </a:lnTo>
                <a:cubicBezTo>
                  <a:pt x="277118" y="103188"/>
                  <a:pt x="288578" y="119112"/>
                  <a:pt x="283418" y="134541"/>
                </a:cubicBezTo>
                <a:lnTo>
                  <a:pt x="259606" y="205978"/>
                </a:lnTo>
                <a:cubicBezTo>
                  <a:pt x="256381" y="215702"/>
                  <a:pt x="247253" y="222250"/>
                  <a:pt x="237034" y="22225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4" name="Text 32"/>
          <p:cNvSpPr/>
          <p:nvPr/>
        </p:nvSpPr>
        <p:spPr>
          <a:xfrm>
            <a:off x="6358434" y="6543675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临时目录策略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888534" y="70516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888534" y="70516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写模式创建staging临时目录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88534" y="76104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5888534" y="76104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add_file将文件复制到staging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888534" y="81692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888534" y="81692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close时调用7z打包并删除临时目录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43617" y="6334125"/>
            <a:ext cx="4902200" cy="2501900"/>
          </a:xfrm>
          <a:custGeom>
            <a:avLst/>
            <a:gdLst/>
            <a:ahLst/>
            <a:cxnLst/>
            <a:rect l="l" t="t" r="r" b="b"/>
            <a:pathLst>
              <a:path w="4902200" h="2501900">
                <a:moveTo>
                  <a:pt x="101602" y="0"/>
                </a:moveTo>
                <a:lnTo>
                  <a:pt x="4800598" y="0"/>
                </a:lnTo>
                <a:cubicBezTo>
                  <a:pt x="4856711" y="0"/>
                  <a:pt x="4902200" y="45489"/>
                  <a:pt x="4902200" y="101602"/>
                </a:cubicBezTo>
                <a:lnTo>
                  <a:pt x="4902200" y="2400298"/>
                </a:lnTo>
                <a:cubicBezTo>
                  <a:pt x="4902200" y="2456411"/>
                  <a:pt x="4856711" y="2501900"/>
                  <a:pt x="4800598" y="2501900"/>
                </a:cubicBezTo>
                <a:lnTo>
                  <a:pt x="101602" y="2501900"/>
                </a:lnTo>
                <a:cubicBezTo>
                  <a:pt x="45489" y="2501900"/>
                  <a:pt x="0" y="2456411"/>
                  <a:pt x="0" y="24002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11084917" y="65944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523067" y="6543675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密码验证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53167" y="70516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1053167" y="70516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读模式打开时验证密码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053167" y="76104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053167" y="76104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错误密码标记invalid_password标志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53167" y="8169275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1053167" y="8169275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写模式缓存密码用于最终打包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licdn.com/23d7ff69d273ee261ed7841da056485be89195c6"/>
          <p:cNvPicPr>
            <a:picLocks noChangeAspect="1"/>
          </p:cNvPicPr>
          <p:nvPr/>
        </p:nvPicPr>
        <p:blipFill>
          <a:blip r:embed="rId3">
            <a:alphaModFix amt="25000"/>
          </a:blip>
          <a:srcRect l="5598" r="559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424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上层应用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备份控制器与CLI实现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协调源设备和目标设备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执行备份恢复操作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CLI前端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解析用户参数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调用核心功能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BackupController的实现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15227300" cy="4787900"/>
          </a:xfrm>
          <a:custGeom>
            <a:avLst/>
            <a:gdLst/>
            <a:ahLst/>
            <a:cxnLst/>
            <a:rect l="l" t="t" r="r" b="b"/>
            <a:pathLst>
              <a:path w="15227300" h="4787900">
                <a:moveTo>
                  <a:pt x="101599" y="0"/>
                </a:moveTo>
                <a:lnTo>
                  <a:pt x="15125701" y="0"/>
                </a:lnTo>
                <a:cubicBezTo>
                  <a:pt x="15181812" y="0"/>
                  <a:pt x="15227300" y="45488"/>
                  <a:pt x="15227300" y="101599"/>
                </a:cubicBezTo>
                <a:lnTo>
                  <a:pt x="15227300" y="4686301"/>
                </a:lnTo>
                <a:cubicBezTo>
                  <a:pt x="15227300" y="4742412"/>
                  <a:pt x="15181812" y="4787900"/>
                  <a:pt x="15125701" y="4787900"/>
                </a:cubicBezTo>
                <a:lnTo>
                  <a:pt x="101599" y="4787900"/>
                </a:lnTo>
                <a:cubicBezTo>
                  <a:pt x="45488" y="4787900"/>
                  <a:pt x="0" y="4742412"/>
                  <a:pt x="0" y="4686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148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核心设计理念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4700" y="2247900"/>
            <a:ext cx="1480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充分利用HAL中间层的抽象设计和面向对象特性,实现了完全独立于具体设备类型的通用备份恢复逻辑。它只依赖Device抽象接口,不关心源设备和目标设备的具体实现,从而支持任意设备组合之间的数据传输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4700" y="3111500"/>
            <a:ext cx="7226300" cy="2844800"/>
          </a:xfrm>
          <a:custGeom>
            <a:avLst/>
            <a:gdLst/>
            <a:ahLst/>
            <a:cxnLst/>
            <a:rect l="l" t="t" r="r" b="b"/>
            <a:pathLst>
              <a:path w="7226300" h="2844800">
                <a:moveTo>
                  <a:pt x="101588" y="0"/>
                </a:moveTo>
                <a:lnTo>
                  <a:pt x="7124712" y="0"/>
                </a:lnTo>
                <a:cubicBezTo>
                  <a:pt x="7180818" y="0"/>
                  <a:pt x="7226300" y="45482"/>
                  <a:pt x="7226300" y="101588"/>
                </a:cubicBezTo>
                <a:lnTo>
                  <a:pt x="7226300" y="2743212"/>
                </a:lnTo>
                <a:cubicBezTo>
                  <a:pt x="7226300" y="2799318"/>
                  <a:pt x="7180818" y="2844800"/>
                  <a:pt x="71247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977900" y="3314700"/>
            <a:ext cx="693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 run_backup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77900" y="3822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0" name="Text 8"/>
          <p:cNvSpPr/>
          <p:nvPr/>
        </p:nvSpPr>
        <p:spPr>
          <a:xfrm>
            <a:off x="939800" y="3822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84300" y="384810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BFS遍历源设备文件树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77900" y="4229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Text 11"/>
          <p:cNvSpPr/>
          <p:nvPr/>
        </p:nvSpPr>
        <p:spPr>
          <a:xfrm>
            <a:off x="939800" y="4229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84300" y="4254500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对每个条目调用should_backup_file过滤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779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6" name="Text 14"/>
          <p:cNvSpPr/>
          <p:nvPr/>
        </p:nvSpPr>
        <p:spPr>
          <a:xfrm>
            <a:off x="9398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84300" y="46609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目录: 调用write_folder创建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77900" y="5041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9" name="Text 17"/>
          <p:cNvSpPr/>
          <p:nvPr/>
        </p:nvSpPr>
        <p:spPr>
          <a:xfrm>
            <a:off x="939800" y="5041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84300" y="50673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文件: 调用get_file获取ReadableFile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77900" y="5448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2" name="Text 20"/>
          <p:cNvSpPr/>
          <p:nvPr/>
        </p:nvSpPr>
        <p:spPr>
          <a:xfrm>
            <a:off x="939800" y="54483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84300" y="54737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调用目标设备write_file写入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55000" y="3111500"/>
            <a:ext cx="7226300" cy="2844800"/>
          </a:xfrm>
          <a:custGeom>
            <a:avLst/>
            <a:gdLst/>
            <a:ahLst/>
            <a:cxnLst/>
            <a:rect l="l" t="t" r="r" b="b"/>
            <a:pathLst>
              <a:path w="7226300" h="2844800">
                <a:moveTo>
                  <a:pt x="101588" y="0"/>
                </a:moveTo>
                <a:lnTo>
                  <a:pt x="7124712" y="0"/>
                </a:lnTo>
                <a:cubicBezTo>
                  <a:pt x="7180818" y="0"/>
                  <a:pt x="7226300" y="45482"/>
                  <a:pt x="7226300" y="101588"/>
                </a:cubicBezTo>
                <a:lnTo>
                  <a:pt x="7226300" y="2743212"/>
                </a:lnTo>
                <a:cubicBezTo>
                  <a:pt x="7226300" y="2799318"/>
                  <a:pt x="7180818" y="2844800"/>
                  <a:pt x="71247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8458200" y="3314700"/>
            <a:ext cx="693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 run_restore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58200" y="3822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7" name="Text 25"/>
          <p:cNvSpPr/>
          <p:nvPr/>
        </p:nvSpPr>
        <p:spPr>
          <a:xfrm>
            <a:off x="8420100" y="3822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64600" y="38481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遍历源设备归档条目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58200" y="4229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0" name="Text 28"/>
          <p:cNvSpPr/>
          <p:nvPr/>
        </p:nvSpPr>
        <p:spPr>
          <a:xfrm>
            <a:off x="8420100" y="4229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64600" y="4254500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对每个条目调用should_backup_file过滤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58200" y="4635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3" name="Text 31"/>
          <p:cNvSpPr/>
          <p:nvPr/>
        </p:nvSpPr>
        <p:spPr>
          <a:xfrm>
            <a:off x="8420100" y="4635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64600" y="4660900"/>
            <a:ext cx="293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调用copy_folder_recursive递归复制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58200" y="5041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8420100" y="5041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64600" y="50673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先创建目录,再写入文件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58200" y="5448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9" name="Text 37"/>
          <p:cNvSpPr/>
          <p:nvPr/>
        </p:nvSpPr>
        <p:spPr>
          <a:xfrm>
            <a:off x="8420100" y="54483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64600" y="54737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使用write_file_force支持覆盖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4350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55650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875" y="31750"/>
                </a:moveTo>
                <a:cubicBezTo>
                  <a:pt x="9475" y="31750"/>
                  <a:pt x="3671" y="35620"/>
                  <a:pt x="1191" y="41573"/>
                </a:cubicBezTo>
                <a:cubicBezTo>
                  <a:pt x="-1290" y="47526"/>
                  <a:pt x="99" y="54322"/>
                  <a:pt x="4663" y="58837"/>
                </a:cubicBezTo>
                <a:lnTo>
                  <a:pt x="95250" y="149473"/>
                </a:lnTo>
                <a:lnTo>
                  <a:pt x="95250" y="206375"/>
                </a:lnTo>
                <a:cubicBezTo>
                  <a:pt x="95250" y="210592"/>
                  <a:pt x="96937" y="214610"/>
                  <a:pt x="99913" y="217587"/>
                </a:cubicBezTo>
                <a:lnTo>
                  <a:pt x="131663" y="249337"/>
                </a:lnTo>
                <a:cubicBezTo>
                  <a:pt x="136227" y="253901"/>
                  <a:pt x="143024" y="255240"/>
                  <a:pt x="148977" y="252760"/>
                </a:cubicBezTo>
                <a:cubicBezTo>
                  <a:pt x="154930" y="250279"/>
                  <a:pt x="158750" y="244525"/>
                  <a:pt x="158750" y="238125"/>
                </a:cubicBezTo>
                <a:lnTo>
                  <a:pt x="158750" y="149473"/>
                </a:lnTo>
                <a:lnTo>
                  <a:pt x="249337" y="58886"/>
                </a:lnTo>
                <a:cubicBezTo>
                  <a:pt x="253901" y="54322"/>
                  <a:pt x="255240" y="47526"/>
                  <a:pt x="252760" y="41573"/>
                </a:cubicBezTo>
                <a:cubicBezTo>
                  <a:pt x="250279" y="35620"/>
                  <a:pt x="244525" y="31750"/>
                  <a:pt x="238125" y="31750"/>
                </a:cubicBezTo>
                <a:lnTo>
                  <a:pt x="15875" y="31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3" name="Text 41"/>
          <p:cNvSpPr/>
          <p:nvPr/>
        </p:nvSpPr>
        <p:spPr>
          <a:xfrm>
            <a:off x="1193800" y="66929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多维度过滤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23900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23900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路径模式、扩展名、时间窗口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3900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23900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大小范围、POSIX权限、用户/组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78984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5920284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0" name="Text 48"/>
          <p:cNvSpPr/>
          <p:nvPr/>
        </p:nvSpPr>
        <p:spPr>
          <a:xfrm>
            <a:off x="6358434" y="66929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目录结构保持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88534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888534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BFS/DFS确保父目录先创建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888534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888534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递归复制保持完整目录层次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43617" y="6483350"/>
            <a:ext cx="4902200" cy="1943100"/>
          </a:xfrm>
          <a:custGeom>
            <a:avLst/>
            <a:gdLst/>
            <a:ahLst/>
            <a:cxnLst/>
            <a:rect l="l" t="t" r="r" b="b"/>
            <a:pathLst>
              <a:path w="4902200" h="19431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1841495"/>
                </a:lnTo>
                <a:cubicBezTo>
                  <a:pt x="4902200" y="1897610"/>
                  <a:pt x="4856710" y="1943100"/>
                  <a:pt x="4800595" y="1943100"/>
                </a:cubicBezTo>
                <a:lnTo>
                  <a:pt x="101605" y="1943100"/>
                </a:lnTo>
                <a:cubicBezTo>
                  <a:pt x="45490" y="1943100"/>
                  <a:pt x="0" y="1897610"/>
                  <a:pt x="0" y="18414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11084917" y="67437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7" name="Text 55"/>
          <p:cNvSpPr/>
          <p:nvPr/>
        </p:nvSpPr>
        <p:spPr>
          <a:xfrm>
            <a:off x="11523067" y="66929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设备无关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053167" y="72009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1053167" y="72009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只依赖Device抽象接口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053167" y="7759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053167" y="7759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支持任意设备组合间传输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464" y="463464"/>
            <a:ext cx="15537631" cy="463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84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CLI界面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63464" y="1019621"/>
            <a:ext cx="741542" cy="46346"/>
          </a:xfrm>
          <a:custGeom>
            <a:avLst/>
            <a:gdLst/>
            <a:ahLst/>
            <a:cxnLst/>
            <a:rect l="l" t="t" r="r" b="b"/>
            <a:pathLst>
              <a:path w="741542" h="46346">
                <a:moveTo>
                  <a:pt x="0" y="0"/>
                </a:moveTo>
                <a:lnTo>
                  <a:pt x="741542" y="0"/>
                </a:lnTo>
                <a:lnTo>
                  <a:pt x="741542" y="46346"/>
                </a:lnTo>
                <a:lnTo>
                  <a:pt x="0" y="4634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69257" y="1303493"/>
            <a:ext cx="7531290" cy="4877959"/>
          </a:xfrm>
          <a:custGeom>
            <a:avLst/>
            <a:gdLst/>
            <a:ahLst/>
            <a:cxnLst/>
            <a:rect l="l" t="t" r="r" b="b"/>
            <a:pathLst>
              <a:path w="7531290" h="4877959">
                <a:moveTo>
                  <a:pt x="92681" y="0"/>
                </a:moveTo>
                <a:lnTo>
                  <a:pt x="7438609" y="0"/>
                </a:lnTo>
                <a:cubicBezTo>
                  <a:pt x="7489795" y="0"/>
                  <a:pt x="7531290" y="41495"/>
                  <a:pt x="7531290" y="92681"/>
                </a:cubicBezTo>
                <a:lnTo>
                  <a:pt x="7531290" y="4785277"/>
                </a:lnTo>
                <a:cubicBezTo>
                  <a:pt x="7531290" y="4836464"/>
                  <a:pt x="7489795" y="4877959"/>
                  <a:pt x="7438609" y="4877959"/>
                </a:cubicBezTo>
                <a:lnTo>
                  <a:pt x="92681" y="4877959"/>
                </a:lnTo>
                <a:cubicBezTo>
                  <a:pt x="41495" y="4877959"/>
                  <a:pt x="0" y="4836464"/>
                  <a:pt x="0" y="4785277"/>
                </a:cubicBezTo>
                <a:lnTo>
                  <a:pt x="0" y="92681"/>
                </a:lnTo>
                <a:cubicBezTo>
                  <a:pt x="0" y="41529"/>
                  <a:pt x="41529" y="0"/>
                  <a:pt x="9268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06783" y="1541018"/>
            <a:ext cx="717210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参数解析流程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6783" y="2004482"/>
            <a:ext cx="7056239" cy="2410013"/>
          </a:xfrm>
          <a:custGeom>
            <a:avLst/>
            <a:gdLst/>
            <a:ahLst/>
            <a:cxnLst/>
            <a:rect l="l" t="t" r="r" b="b"/>
            <a:pathLst>
              <a:path w="7056239" h="2410013">
                <a:moveTo>
                  <a:pt x="92689" y="0"/>
                </a:moveTo>
                <a:lnTo>
                  <a:pt x="6963550" y="0"/>
                </a:lnTo>
                <a:cubicBezTo>
                  <a:pt x="7014741" y="0"/>
                  <a:pt x="7056239" y="41498"/>
                  <a:pt x="7056239" y="92689"/>
                </a:cubicBezTo>
                <a:lnTo>
                  <a:pt x="7056239" y="2317324"/>
                </a:lnTo>
                <a:cubicBezTo>
                  <a:pt x="7056239" y="2368515"/>
                  <a:pt x="7014741" y="2410013"/>
                  <a:pt x="6963550" y="2410013"/>
                </a:cubicBezTo>
                <a:lnTo>
                  <a:pt x="92689" y="2410013"/>
                </a:lnTo>
                <a:cubicBezTo>
                  <a:pt x="41498" y="2410013"/>
                  <a:pt x="0" y="2368515"/>
                  <a:pt x="0" y="2317324"/>
                </a:cubicBezTo>
                <a:lnTo>
                  <a:pt x="0" y="92689"/>
                </a:lnTo>
                <a:cubicBezTo>
                  <a:pt x="0" y="41533"/>
                  <a:pt x="41533" y="0"/>
                  <a:pt x="9268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845822" y="2143521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811062" y="2143521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6593" y="2166694"/>
            <a:ext cx="225938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解析argv/argc获取命令行参数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5822" y="2514292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1" name="Text 9"/>
          <p:cNvSpPr/>
          <p:nvPr/>
        </p:nvSpPr>
        <p:spPr>
          <a:xfrm>
            <a:off x="811062" y="2514292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6593" y="2537465"/>
            <a:ext cx="2375253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确定模式: 备份(默认) 或 恢复(-r)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5822" y="2885063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4" name="Text 12"/>
          <p:cNvSpPr/>
          <p:nvPr/>
        </p:nvSpPr>
        <p:spPr>
          <a:xfrm>
            <a:off x="811062" y="2885063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6593" y="2908237"/>
            <a:ext cx="229414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选择格式: -t(tar) -z(zip) -7z(7z)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5822" y="3255835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811062" y="3255835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6593" y="3279008"/>
            <a:ext cx="3000929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解析过滤选项: include/exclude/ext/time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5822" y="3626606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0" name="Text 18"/>
          <p:cNvSpPr/>
          <p:nvPr/>
        </p:nvSpPr>
        <p:spPr>
          <a:xfrm>
            <a:off x="811062" y="3626606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6593" y="3649779"/>
            <a:ext cx="2467946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解析加密参数: -e -p PASSWORD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5822" y="3997377"/>
            <a:ext cx="278078" cy="278078"/>
          </a:xfrm>
          <a:custGeom>
            <a:avLst/>
            <a:gdLst/>
            <a:ahLst/>
            <a:cxnLst/>
            <a:rect l="l" t="t" r="r" b="b"/>
            <a:pathLst>
              <a:path w="278078" h="278078">
                <a:moveTo>
                  <a:pt x="139039" y="0"/>
                </a:moveTo>
                <a:lnTo>
                  <a:pt x="139039" y="0"/>
                </a:lnTo>
                <a:cubicBezTo>
                  <a:pt x="215777" y="0"/>
                  <a:pt x="278078" y="62301"/>
                  <a:pt x="278078" y="139039"/>
                </a:cubicBezTo>
                <a:lnTo>
                  <a:pt x="278078" y="139039"/>
                </a:lnTo>
                <a:cubicBezTo>
                  <a:pt x="278078" y="215777"/>
                  <a:pt x="215777" y="278078"/>
                  <a:pt x="139039" y="278078"/>
                </a:cubicBezTo>
                <a:lnTo>
                  <a:pt x="139039" y="278078"/>
                </a:lnTo>
                <a:cubicBezTo>
                  <a:pt x="62301" y="278078"/>
                  <a:pt x="0" y="215777"/>
                  <a:pt x="0" y="139039"/>
                </a:cubicBezTo>
                <a:lnTo>
                  <a:pt x="0" y="139039"/>
                </a:lnTo>
                <a:cubicBezTo>
                  <a:pt x="0" y="62301"/>
                  <a:pt x="62301" y="0"/>
                  <a:pt x="139039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3" name="Text 21"/>
          <p:cNvSpPr/>
          <p:nvPr/>
        </p:nvSpPr>
        <p:spPr>
          <a:xfrm>
            <a:off x="811062" y="3997377"/>
            <a:ext cx="347598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95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6593" y="4020550"/>
            <a:ext cx="3244248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构造源/目标Device并调用BackupController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47668" y="1303493"/>
            <a:ext cx="7531290" cy="4877959"/>
          </a:xfrm>
          <a:custGeom>
            <a:avLst/>
            <a:gdLst/>
            <a:ahLst/>
            <a:cxnLst/>
            <a:rect l="l" t="t" r="r" b="b"/>
            <a:pathLst>
              <a:path w="7531290" h="4877959">
                <a:moveTo>
                  <a:pt x="92681" y="0"/>
                </a:moveTo>
                <a:lnTo>
                  <a:pt x="7438609" y="0"/>
                </a:lnTo>
                <a:cubicBezTo>
                  <a:pt x="7489795" y="0"/>
                  <a:pt x="7531290" y="41495"/>
                  <a:pt x="7531290" y="92681"/>
                </a:cubicBezTo>
                <a:lnTo>
                  <a:pt x="7531290" y="4785277"/>
                </a:lnTo>
                <a:cubicBezTo>
                  <a:pt x="7531290" y="4836464"/>
                  <a:pt x="7489795" y="4877959"/>
                  <a:pt x="7438609" y="4877959"/>
                </a:cubicBezTo>
                <a:lnTo>
                  <a:pt x="92681" y="4877959"/>
                </a:lnTo>
                <a:cubicBezTo>
                  <a:pt x="41495" y="4877959"/>
                  <a:pt x="0" y="4836464"/>
                  <a:pt x="0" y="4785277"/>
                </a:cubicBezTo>
                <a:lnTo>
                  <a:pt x="0" y="92681"/>
                </a:lnTo>
                <a:cubicBezTo>
                  <a:pt x="0" y="41529"/>
                  <a:pt x="41529" y="0"/>
                  <a:pt x="9268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485193" y="1541018"/>
            <a:ext cx="717210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格式特定参数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85193" y="2004482"/>
            <a:ext cx="7056239" cy="880582"/>
          </a:xfrm>
          <a:custGeom>
            <a:avLst/>
            <a:gdLst/>
            <a:ahLst/>
            <a:cxnLst/>
            <a:rect l="l" t="t" r="r" b="b"/>
            <a:pathLst>
              <a:path w="7056239" h="880582">
                <a:moveTo>
                  <a:pt x="92690" y="0"/>
                </a:moveTo>
                <a:lnTo>
                  <a:pt x="6963549" y="0"/>
                </a:lnTo>
                <a:cubicBezTo>
                  <a:pt x="7014741" y="0"/>
                  <a:pt x="7056239" y="41499"/>
                  <a:pt x="7056239" y="92690"/>
                </a:cubicBezTo>
                <a:lnTo>
                  <a:pt x="7056239" y="787892"/>
                </a:lnTo>
                <a:cubicBezTo>
                  <a:pt x="7056239" y="839083"/>
                  <a:pt x="7014741" y="880582"/>
                  <a:pt x="6963549" y="880582"/>
                </a:cubicBezTo>
                <a:lnTo>
                  <a:pt x="92690" y="880582"/>
                </a:lnTo>
                <a:cubicBezTo>
                  <a:pt x="41533" y="880582"/>
                  <a:pt x="0" y="839049"/>
                  <a:pt x="0" y="787892"/>
                </a:cubicBezTo>
                <a:lnTo>
                  <a:pt x="0" y="92690"/>
                </a:lnTo>
                <a:cubicBezTo>
                  <a:pt x="0" y="41533"/>
                  <a:pt x="41533" y="0"/>
                  <a:pt x="9269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8624232" y="2143521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Tar格式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24232" y="2514292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--tar-format: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pax(默认) / gnu / ustar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85193" y="2977756"/>
            <a:ext cx="7056239" cy="1436738"/>
          </a:xfrm>
          <a:custGeom>
            <a:avLst/>
            <a:gdLst/>
            <a:ahLst/>
            <a:cxnLst/>
            <a:rect l="l" t="t" r="r" b="b"/>
            <a:pathLst>
              <a:path w="7056239" h="1436738">
                <a:moveTo>
                  <a:pt x="92698" y="0"/>
                </a:moveTo>
                <a:lnTo>
                  <a:pt x="6963541" y="0"/>
                </a:lnTo>
                <a:cubicBezTo>
                  <a:pt x="7014737" y="0"/>
                  <a:pt x="7056239" y="41502"/>
                  <a:pt x="7056239" y="92698"/>
                </a:cubicBezTo>
                <a:lnTo>
                  <a:pt x="7056239" y="1344040"/>
                </a:lnTo>
                <a:cubicBezTo>
                  <a:pt x="7056239" y="1395236"/>
                  <a:pt x="7014737" y="1436738"/>
                  <a:pt x="6963541" y="1436738"/>
                </a:cubicBezTo>
                <a:lnTo>
                  <a:pt x="92698" y="1436738"/>
                </a:lnTo>
                <a:cubicBezTo>
                  <a:pt x="41502" y="1436738"/>
                  <a:pt x="0" y="1395236"/>
                  <a:pt x="0" y="1344040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24232" y="3116795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Zip格式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24232" y="3487567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--zip-encryption: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zipcrypto / rc4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24232" y="3765645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-e, --encrypt: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启用加密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24232" y="4043723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-p, --password: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设置密码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85193" y="4507187"/>
            <a:ext cx="7056239" cy="1436738"/>
          </a:xfrm>
          <a:custGeom>
            <a:avLst/>
            <a:gdLst/>
            <a:ahLst/>
            <a:cxnLst/>
            <a:rect l="l" t="t" r="r" b="b"/>
            <a:pathLst>
              <a:path w="7056239" h="1436738">
                <a:moveTo>
                  <a:pt x="92698" y="0"/>
                </a:moveTo>
                <a:lnTo>
                  <a:pt x="6963541" y="0"/>
                </a:lnTo>
                <a:cubicBezTo>
                  <a:pt x="7014737" y="0"/>
                  <a:pt x="7056239" y="41502"/>
                  <a:pt x="7056239" y="92698"/>
                </a:cubicBezTo>
                <a:lnTo>
                  <a:pt x="7056239" y="1344040"/>
                </a:lnTo>
                <a:cubicBezTo>
                  <a:pt x="7056239" y="1395236"/>
                  <a:pt x="7014737" y="1436738"/>
                  <a:pt x="6963541" y="1436738"/>
                </a:cubicBezTo>
                <a:lnTo>
                  <a:pt x="92698" y="1436738"/>
                </a:lnTo>
                <a:cubicBezTo>
                  <a:pt x="41502" y="1436738"/>
                  <a:pt x="0" y="1395236"/>
                  <a:pt x="0" y="1344040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8624232" y="4646227"/>
            <a:ext cx="6870854" cy="278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24232" y="5016998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压缩级别: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-mx=0-9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24232" y="5295076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-mhe=on/off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624232" y="5573155"/>
            <a:ext cx="6859267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AES加密:</a:t>
            </a:r>
            <a:r>
              <a:rPr lang="en-US" sz="1277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AES128/192/256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69257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718369" y="6529775"/>
            <a:ext cx="173799" cy="231732"/>
          </a:xfrm>
          <a:custGeom>
            <a:avLst/>
            <a:gdLst/>
            <a:ahLst/>
            <a:cxnLst/>
            <a:rect l="l" t="t" r="r" b="b"/>
            <a:pathLst>
              <a:path w="173799" h="231732">
                <a:moveTo>
                  <a:pt x="0" y="28967"/>
                </a:moveTo>
                <a:cubicBezTo>
                  <a:pt x="0" y="12990"/>
                  <a:pt x="12990" y="0"/>
                  <a:pt x="28967" y="0"/>
                </a:cubicBezTo>
                <a:lnTo>
                  <a:pt x="96630" y="0"/>
                </a:lnTo>
                <a:cubicBezTo>
                  <a:pt x="104325" y="0"/>
                  <a:pt x="111702" y="3032"/>
                  <a:pt x="117133" y="8464"/>
                </a:cubicBezTo>
                <a:lnTo>
                  <a:pt x="165335" y="56711"/>
                </a:lnTo>
                <a:cubicBezTo>
                  <a:pt x="170767" y="62142"/>
                  <a:pt x="173799" y="69520"/>
                  <a:pt x="173799" y="77214"/>
                </a:cubicBezTo>
                <a:lnTo>
                  <a:pt x="173799" y="202766"/>
                </a:lnTo>
                <a:cubicBezTo>
                  <a:pt x="173799" y="218742"/>
                  <a:pt x="160809" y="231732"/>
                  <a:pt x="144833" y="231732"/>
                </a:cubicBezTo>
                <a:lnTo>
                  <a:pt x="28967" y="231732"/>
                </a:lnTo>
                <a:cubicBezTo>
                  <a:pt x="12990" y="231732"/>
                  <a:pt x="0" y="218742"/>
                  <a:pt x="0" y="202766"/>
                </a:cubicBezTo>
                <a:lnTo>
                  <a:pt x="0" y="28967"/>
                </a:lnTo>
                <a:close/>
                <a:moveTo>
                  <a:pt x="94141" y="26477"/>
                </a:moveTo>
                <a:lnTo>
                  <a:pt x="94141" y="68795"/>
                </a:lnTo>
                <a:cubicBezTo>
                  <a:pt x="94141" y="74815"/>
                  <a:pt x="98984" y="79658"/>
                  <a:pt x="105004" y="79658"/>
                </a:cubicBezTo>
                <a:lnTo>
                  <a:pt x="147322" y="79658"/>
                </a:lnTo>
                <a:lnTo>
                  <a:pt x="94141" y="26477"/>
                </a:lnTo>
                <a:close/>
                <a:moveTo>
                  <a:pt x="28967" y="32587"/>
                </a:moveTo>
                <a:cubicBezTo>
                  <a:pt x="28967" y="38607"/>
                  <a:pt x="33809" y="43450"/>
                  <a:pt x="39829" y="43450"/>
                </a:cubicBezTo>
                <a:lnTo>
                  <a:pt x="61554" y="43450"/>
                </a:lnTo>
                <a:cubicBezTo>
                  <a:pt x="67573" y="43450"/>
                  <a:pt x="72416" y="38607"/>
                  <a:pt x="72416" y="32587"/>
                </a:cubicBezTo>
                <a:cubicBezTo>
                  <a:pt x="72416" y="26568"/>
                  <a:pt x="67573" y="21725"/>
                  <a:pt x="61554" y="21725"/>
                </a:cubicBezTo>
                <a:lnTo>
                  <a:pt x="39829" y="21725"/>
                </a:lnTo>
                <a:cubicBezTo>
                  <a:pt x="33809" y="21725"/>
                  <a:pt x="28967" y="26568"/>
                  <a:pt x="28967" y="32587"/>
                </a:cubicBezTo>
                <a:close/>
                <a:moveTo>
                  <a:pt x="28967" y="76037"/>
                </a:moveTo>
                <a:cubicBezTo>
                  <a:pt x="28967" y="82057"/>
                  <a:pt x="33809" y="86900"/>
                  <a:pt x="39829" y="86900"/>
                </a:cubicBezTo>
                <a:lnTo>
                  <a:pt x="61554" y="86900"/>
                </a:lnTo>
                <a:cubicBezTo>
                  <a:pt x="67573" y="86900"/>
                  <a:pt x="72416" y="82057"/>
                  <a:pt x="72416" y="76037"/>
                </a:cubicBezTo>
                <a:cubicBezTo>
                  <a:pt x="72416" y="70017"/>
                  <a:pt x="67573" y="65175"/>
                  <a:pt x="61554" y="65175"/>
                </a:cubicBezTo>
                <a:lnTo>
                  <a:pt x="39829" y="65175"/>
                </a:lnTo>
                <a:cubicBezTo>
                  <a:pt x="33809" y="65175"/>
                  <a:pt x="28967" y="70017"/>
                  <a:pt x="28967" y="76037"/>
                </a:cubicBezTo>
                <a:close/>
                <a:moveTo>
                  <a:pt x="57933" y="108624"/>
                </a:moveTo>
                <a:lnTo>
                  <a:pt x="43450" y="108624"/>
                </a:lnTo>
                <a:cubicBezTo>
                  <a:pt x="35439" y="108624"/>
                  <a:pt x="28967" y="115097"/>
                  <a:pt x="28967" y="123108"/>
                </a:cubicBezTo>
                <a:lnTo>
                  <a:pt x="28967" y="144833"/>
                </a:lnTo>
                <a:cubicBezTo>
                  <a:pt x="28967" y="156826"/>
                  <a:pt x="38697" y="166557"/>
                  <a:pt x="50691" y="166557"/>
                </a:cubicBezTo>
                <a:cubicBezTo>
                  <a:pt x="62685" y="166557"/>
                  <a:pt x="72416" y="156826"/>
                  <a:pt x="72416" y="144833"/>
                </a:cubicBezTo>
                <a:lnTo>
                  <a:pt x="72416" y="123108"/>
                </a:lnTo>
                <a:cubicBezTo>
                  <a:pt x="72416" y="115097"/>
                  <a:pt x="65944" y="108624"/>
                  <a:pt x="57933" y="108624"/>
                </a:cubicBezTo>
                <a:close/>
                <a:moveTo>
                  <a:pt x="50691" y="137591"/>
                </a:moveTo>
                <a:cubicBezTo>
                  <a:pt x="54688" y="137591"/>
                  <a:pt x="57933" y="140836"/>
                  <a:pt x="57933" y="144833"/>
                </a:cubicBezTo>
                <a:cubicBezTo>
                  <a:pt x="57933" y="148829"/>
                  <a:pt x="54688" y="152074"/>
                  <a:pt x="50691" y="152074"/>
                </a:cubicBezTo>
                <a:cubicBezTo>
                  <a:pt x="46695" y="152074"/>
                  <a:pt x="43450" y="148829"/>
                  <a:pt x="43450" y="144833"/>
                </a:cubicBezTo>
                <a:cubicBezTo>
                  <a:pt x="43450" y="140836"/>
                  <a:pt x="46695" y="137591"/>
                  <a:pt x="50691" y="137591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2" name="Text 40"/>
          <p:cNvSpPr/>
          <p:nvPr/>
        </p:nvSpPr>
        <p:spPr>
          <a:xfrm>
            <a:off x="1089140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备份示例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60436" y="6946893"/>
            <a:ext cx="4565120" cy="1865443"/>
          </a:xfrm>
          <a:custGeom>
            <a:avLst/>
            <a:gdLst/>
            <a:ahLst/>
            <a:cxnLst/>
            <a:rect l="l" t="t" r="r" b="b"/>
            <a:pathLst>
              <a:path w="4565120" h="1865443">
                <a:moveTo>
                  <a:pt x="46338" y="0"/>
                </a:moveTo>
                <a:lnTo>
                  <a:pt x="4518783" y="0"/>
                </a:lnTo>
                <a:cubicBezTo>
                  <a:pt x="4544374" y="0"/>
                  <a:pt x="4565120" y="20746"/>
                  <a:pt x="4565120" y="46338"/>
                </a:cubicBezTo>
                <a:lnTo>
                  <a:pt x="4565120" y="1819105"/>
                </a:lnTo>
                <a:cubicBezTo>
                  <a:pt x="4565120" y="1844697"/>
                  <a:pt x="4544374" y="1865443"/>
                  <a:pt x="4518783" y="1865443"/>
                </a:cubicBezTo>
                <a:lnTo>
                  <a:pt x="46338" y="1865443"/>
                </a:lnTo>
                <a:cubicBezTo>
                  <a:pt x="20746" y="1865443"/>
                  <a:pt x="0" y="1844697"/>
                  <a:pt x="0" y="1819105"/>
                </a:cubicBezTo>
                <a:lnTo>
                  <a:pt x="0" y="46338"/>
                </a:lnTo>
                <a:cubicBezTo>
                  <a:pt x="0" y="20763"/>
                  <a:pt x="20763" y="0"/>
                  <a:pt x="463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799475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7z格式备份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9475" y="7311871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-7z -e -p pass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output.7z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99475" y="7989687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Tar格式备份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9475" y="8215625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-t --tar-format pax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output.tar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54895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5875040" y="6529775"/>
            <a:ext cx="231732" cy="231732"/>
          </a:xfrm>
          <a:custGeom>
            <a:avLst/>
            <a:gdLst/>
            <a:ahLst/>
            <a:cxnLst/>
            <a:rect l="l" t="t" r="r" b="b"/>
            <a:pathLst>
              <a:path w="231732" h="231732">
                <a:moveTo>
                  <a:pt x="115866" y="28967"/>
                </a:moveTo>
                <a:cubicBezTo>
                  <a:pt x="90158" y="28967"/>
                  <a:pt x="67030" y="40146"/>
                  <a:pt x="51099" y="57933"/>
                </a:cubicBezTo>
                <a:lnTo>
                  <a:pt x="72416" y="57933"/>
                </a:lnTo>
                <a:cubicBezTo>
                  <a:pt x="80427" y="57933"/>
                  <a:pt x="86900" y="64405"/>
                  <a:pt x="86900" y="72416"/>
                </a:cubicBezTo>
                <a:cubicBezTo>
                  <a:pt x="86900" y="80427"/>
                  <a:pt x="80427" y="86900"/>
                  <a:pt x="72416" y="86900"/>
                </a:cubicBezTo>
                <a:lnTo>
                  <a:pt x="14483" y="86900"/>
                </a:lnTo>
                <a:cubicBezTo>
                  <a:pt x="6472" y="86900"/>
                  <a:pt x="0" y="80427"/>
                  <a:pt x="0" y="72416"/>
                </a:cubicBezTo>
                <a:lnTo>
                  <a:pt x="0" y="14483"/>
                </a:lnTo>
                <a:cubicBezTo>
                  <a:pt x="0" y="6472"/>
                  <a:pt x="6472" y="0"/>
                  <a:pt x="14483" y="0"/>
                </a:cubicBezTo>
                <a:cubicBezTo>
                  <a:pt x="22494" y="0"/>
                  <a:pt x="28967" y="6472"/>
                  <a:pt x="28967" y="14483"/>
                </a:cubicBezTo>
                <a:lnTo>
                  <a:pt x="28967" y="39241"/>
                </a:lnTo>
                <a:cubicBezTo>
                  <a:pt x="50194" y="15207"/>
                  <a:pt x="81242" y="0"/>
                  <a:pt x="115866" y="0"/>
                </a:cubicBezTo>
                <a:cubicBezTo>
                  <a:pt x="179864" y="0"/>
                  <a:pt x="231732" y="51868"/>
                  <a:pt x="231732" y="115866"/>
                </a:cubicBezTo>
                <a:cubicBezTo>
                  <a:pt x="231732" y="179864"/>
                  <a:pt x="179864" y="231732"/>
                  <a:pt x="115866" y="231732"/>
                </a:cubicBezTo>
                <a:cubicBezTo>
                  <a:pt x="76490" y="231732"/>
                  <a:pt x="41685" y="212089"/>
                  <a:pt x="20774" y="182082"/>
                </a:cubicBezTo>
                <a:cubicBezTo>
                  <a:pt x="16203" y="175519"/>
                  <a:pt x="17787" y="166512"/>
                  <a:pt x="24350" y="161896"/>
                </a:cubicBezTo>
                <a:cubicBezTo>
                  <a:pt x="30913" y="157279"/>
                  <a:pt x="39919" y="158908"/>
                  <a:pt x="44536" y="165471"/>
                </a:cubicBezTo>
                <a:cubicBezTo>
                  <a:pt x="60287" y="188011"/>
                  <a:pt x="86356" y="202720"/>
                  <a:pt x="115866" y="202720"/>
                </a:cubicBezTo>
                <a:cubicBezTo>
                  <a:pt x="163842" y="202720"/>
                  <a:pt x="202766" y="163797"/>
                  <a:pt x="202766" y="115821"/>
                </a:cubicBezTo>
                <a:cubicBezTo>
                  <a:pt x="202766" y="67845"/>
                  <a:pt x="163842" y="28967"/>
                  <a:pt x="115866" y="28967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0" name="Text 48"/>
          <p:cNvSpPr/>
          <p:nvPr/>
        </p:nvSpPr>
        <p:spPr>
          <a:xfrm>
            <a:off x="6274778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恢复示例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46073" y="6946893"/>
            <a:ext cx="4565120" cy="1865443"/>
          </a:xfrm>
          <a:custGeom>
            <a:avLst/>
            <a:gdLst/>
            <a:ahLst/>
            <a:cxnLst/>
            <a:rect l="l" t="t" r="r" b="b"/>
            <a:pathLst>
              <a:path w="4565120" h="1865443">
                <a:moveTo>
                  <a:pt x="46338" y="0"/>
                </a:moveTo>
                <a:lnTo>
                  <a:pt x="4518783" y="0"/>
                </a:lnTo>
                <a:cubicBezTo>
                  <a:pt x="4544374" y="0"/>
                  <a:pt x="4565120" y="20746"/>
                  <a:pt x="4565120" y="46338"/>
                </a:cubicBezTo>
                <a:lnTo>
                  <a:pt x="4565120" y="1819105"/>
                </a:lnTo>
                <a:cubicBezTo>
                  <a:pt x="4565120" y="1844697"/>
                  <a:pt x="4544374" y="1865443"/>
                  <a:pt x="4518783" y="1865443"/>
                </a:cubicBezTo>
                <a:lnTo>
                  <a:pt x="46338" y="1865443"/>
                </a:lnTo>
                <a:cubicBezTo>
                  <a:pt x="20746" y="1865443"/>
                  <a:pt x="0" y="1844697"/>
                  <a:pt x="0" y="1819105"/>
                </a:cubicBezTo>
                <a:lnTo>
                  <a:pt x="0" y="46338"/>
                </a:lnTo>
                <a:cubicBezTo>
                  <a:pt x="0" y="20763"/>
                  <a:pt x="20763" y="0"/>
                  <a:pt x="463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5985113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从7z恢复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985113" y="7311871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-r -7z -p pass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archive.7z restore_dir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985113" y="7989687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从Zip恢复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985113" y="8215625"/>
            <a:ext cx="4356562" cy="451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-r -zip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archive.zip restore_dir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840532" y="6292250"/>
            <a:ext cx="4947478" cy="2711264"/>
          </a:xfrm>
          <a:custGeom>
            <a:avLst/>
            <a:gdLst/>
            <a:ahLst/>
            <a:cxnLst/>
            <a:rect l="l" t="t" r="r" b="b"/>
            <a:pathLst>
              <a:path w="4947478" h="2711264">
                <a:moveTo>
                  <a:pt x="92698" y="0"/>
                </a:moveTo>
                <a:lnTo>
                  <a:pt x="4854780" y="0"/>
                </a:lnTo>
                <a:cubicBezTo>
                  <a:pt x="4905976" y="0"/>
                  <a:pt x="4947478" y="41502"/>
                  <a:pt x="4947478" y="92698"/>
                </a:cubicBezTo>
                <a:lnTo>
                  <a:pt x="4947478" y="2618566"/>
                </a:lnTo>
                <a:cubicBezTo>
                  <a:pt x="4947478" y="2669762"/>
                  <a:pt x="4905976" y="2711264"/>
                  <a:pt x="4854780" y="2711264"/>
                </a:cubicBezTo>
                <a:lnTo>
                  <a:pt x="92698" y="2711264"/>
                </a:lnTo>
                <a:cubicBezTo>
                  <a:pt x="41502" y="2711264"/>
                  <a:pt x="0" y="2669762"/>
                  <a:pt x="0" y="2618566"/>
                </a:cubicBezTo>
                <a:lnTo>
                  <a:pt x="0" y="92698"/>
                </a:lnTo>
                <a:cubicBezTo>
                  <a:pt x="0" y="41537"/>
                  <a:pt x="41537" y="0"/>
                  <a:pt x="926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11060677" y="6529775"/>
            <a:ext cx="231732" cy="231732"/>
          </a:xfrm>
          <a:custGeom>
            <a:avLst/>
            <a:gdLst/>
            <a:ahLst/>
            <a:cxnLst/>
            <a:rect l="l" t="t" r="r" b="b"/>
            <a:pathLst>
              <a:path w="231732" h="231732">
                <a:moveTo>
                  <a:pt x="14483" y="28967"/>
                </a:moveTo>
                <a:cubicBezTo>
                  <a:pt x="8645" y="28967"/>
                  <a:pt x="3349" y="32497"/>
                  <a:pt x="1086" y="37928"/>
                </a:cubicBezTo>
                <a:cubicBezTo>
                  <a:pt x="-1177" y="43359"/>
                  <a:pt x="91" y="49560"/>
                  <a:pt x="4254" y="53679"/>
                </a:cubicBezTo>
                <a:lnTo>
                  <a:pt x="86900" y="136369"/>
                </a:lnTo>
                <a:lnTo>
                  <a:pt x="86900" y="188282"/>
                </a:lnTo>
                <a:cubicBezTo>
                  <a:pt x="86900" y="192129"/>
                  <a:pt x="88438" y="195795"/>
                  <a:pt x="91154" y="198511"/>
                </a:cubicBezTo>
                <a:lnTo>
                  <a:pt x="120120" y="227478"/>
                </a:lnTo>
                <a:cubicBezTo>
                  <a:pt x="124284" y="231641"/>
                  <a:pt x="130485" y="232864"/>
                  <a:pt x="135916" y="230600"/>
                </a:cubicBezTo>
                <a:cubicBezTo>
                  <a:pt x="141347" y="228337"/>
                  <a:pt x="144833" y="223087"/>
                  <a:pt x="144833" y="217249"/>
                </a:cubicBezTo>
                <a:lnTo>
                  <a:pt x="144833" y="136369"/>
                </a:lnTo>
                <a:lnTo>
                  <a:pt x="227478" y="53724"/>
                </a:lnTo>
                <a:cubicBezTo>
                  <a:pt x="231641" y="49560"/>
                  <a:pt x="232864" y="43359"/>
                  <a:pt x="230600" y="37928"/>
                </a:cubicBezTo>
                <a:cubicBezTo>
                  <a:pt x="228337" y="32497"/>
                  <a:pt x="223087" y="28967"/>
                  <a:pt x="217249" y="28967"/>
                </a:cubicBezTo>
                <a:lnTo>
                  <a:pt x="14483" y="28967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8" name="Text 56"/>
          <p:cNvSpPr/>
          <p:nvPr/>
        </p:nvSpPr>
        <p:spPr>
          <a:xfrm>
            <a:off x="11460415" y="6483429"/>
            <a:ext cx="938515" cy="32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4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过滤备份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31711" y="6946893"/>
            <a:ext cx="4565120" cy="1413565"/>
          </a:xfrm>
          <a:custGeom>
            <a:avLst/>
            <a:gdLst/>
            <a:ahLst/>
            <a:cxnLst/>
            <a:rect l="l" t="t" r="r" b="b"/>
            <a:pathLst>
              <a:path w="4565120" h="1413565">
                <a:moveTo>
                  <a:pt x="46351" y="0"/>
                </a:moveTo>
                <a:lnTo>
                  <a:pt x="4518770" y="0"/>
                </a:lnTo>
                <a:cubicBezTo>
                  <a:pt x="4544368" y="0"/>
                  <a:pt x="4565120" y="20752"/>
                  <a:pt x="4565120" y="46351"/>
                </a:cubicBezTo>
                <a:lnTo>
                  <a:pt x="4565120" y="1367214"/>
                </a:lnTo>
                <a:cubicBezTo>
                  <a:pt x="4565120" y="1392813"/>
                  <a:pt x="4544368" y="1413565"/>
                  <a:pt x="4518770" y="1413565"/>
                </a:cubicBezTo>
                <a:lnTo>
                  <a:pt x="46351" y="1413565"/>
                </a:lnTo>
                <a:cubicBezTo>
                  <a:pt x="20752" y="1413565"/>
                  <a:pt x="0" y="1392813"/>
                  <a:pt x="0" y="1367214"/>
                </a:cubicBezTo>
                <a:lnTo>
                  <a:pt x="0" y="46351"/>
                </a:lnTo>
                <a:cubicBezTo>
                  <a:pt x="0" y="20769"/>
                  <a:pt x="20769" y="0"/>
                  <a:pt x="4635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11170750" y="7085932"/>
            <a:ext cx="4356562" cy="231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按扩展名过滤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170750" y="7311871"/>
            <a:ext cx="4356562" cy="903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 -7z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--include "*.txt"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--after 2025-12-01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source_dir output.7z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view.subpage.app/30a4591c3a614c204df384462d6862d0d0e54c04.webp"/>
          <p:cNvPicPr>
            <a:picLocks noChangeAspect="1"/>
          </p:cNvPicPr>
          <p:nvPr/>
        </p:nvPicPr>
        <p:blipFill>
          <a:blip r:embed="rId3">
            <a:alphaModFix amt="25000"/>
          </a:blip>
          <a:srcRect t="3911" b="39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7583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备份与恢复的核心执行流程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文件系统 → 归档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 → 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955" y="501738"/>
            <a:ext cx="15554663" cy="6011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0955" y="1253171"/>
            <a:ext cx="1001911" cy="50096"/>
          </a:xfrm>
          <a:custGeom>
            <a:avLst/>
            <a:gdLst/>
            <a:ahLst/>
            <a:cxnLst/>
            <a:rect l="l" t="t" r="r" b="b"/>
            <a:pathLst>
              <a:path w="1001911" h="50096">
                <a:moveTo>
                  <a:pt x="0" y="0"/>
                </a:moveTo>
                <a:lnTo>
                  <a:pt x="1001911" y="0"/>
                </a:lnTo>
                <a:lnTo>
                  <a:pt x="1001911" y="50096"/>
                </a:lnTo>
                <a:lnTo>
                  <a:pt x="0" y="5009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701337" y="212984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4128" y="2255082"/>
            <a:ext cx="37571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02866" y="2104795"/>
            <a:ext cx="408278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项目概述与技术栈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02866" y="2455464"/>
            <a:ext cx="4057738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BackupSuite项目背景、目标及核心技术选型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527297" y="212984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678953" y="225508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28825" y="2104795"/>
            <a:ext cx="273020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核心架构设计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328825" y="2455464"/>
            <a:ext cx="270515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系统整体架构与核心模块设计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337" y="358261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49667" y="370785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02866" y="3557565"/>
            <a:ext cx="3130971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HAL兼容层实现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02866" y="3908234"/>
            <a:ext cx="3105923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硬件抽象层设计与跨平台兼容方案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527297" y="3582613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675920" y="370785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28825" y="3557565"/>
            <a:ext cx="273020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设备抽象与实现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28825" y="3908234"/>
            <a:ext cx="2705159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四种设备类型的具体实现方案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1337" y="503538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48591" y="5160622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02866" y="5010336"/>
            <a:ext cx="2028869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上层应用实现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02866" y="5361005"/>
            <a:ext cx="2003821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备份控制器与CLI实现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27297" y="503538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674061" y="5160622"/>
            <a:ext cx="43833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28825" y="5010336"/>
            <a:ext cx="2529824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备份恢复流程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328825" y="5361005"/>
            <a:ext cx="2504777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备份与恢复的核心执行流程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01337" y="648815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58473" y="6613393"/>
            <a:ext cx="413288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02866" y="6463106"/>
            <a:ext cx="2930589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加密与压缩支持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502866" y="6813775"/>
            <a:ext cx="2905541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多种加密算法与压缩格式的实现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27297" y="648815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671321" y="6613393"/>
            <a:ext cx="43833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328825" y="6463106"/>
            <a:ext cx="345659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跨平台技术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328825" y="6813775"/>
            <a:ext cx="3431544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实现Windows与Linux兼容的关键技术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1337" y="794092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48787" y="8066163"/>
            <a:ext cx="42581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502866" y="7915877"/>
            <a:ext cx="2529824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测试体系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502866" y="8266545"/>
            <a:ext cx="2504777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完善的单元测试与功能测试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527297" y="7940924"/>
            <a:ext cx="601146" cy="601146"/>
          </a:xfrm>
          <a:custGeom>
            <a:avLst/>
            <a:gdLst/>
            <a:ahLst/>
            <a:cxnLst/>
            <a:rect l="l" t="t" r="r" b="b"/>
            <a:pathLst>
              <a:path w="601146" h="601146">
                <a:moveTo>
                  <a:pt x="100193" y="0"/>
                </a:moveTo>
                <a:lnTo>
                  <a:pt x="500953" y="0"/>
                </a:lnTo>
                <a:cubicBezTo>
                  <a:pt x="556288" y="0"/>
                  <a:pt x="601146" y="44858"/>
                  <a:pt x="601146" y="100193"/>
                </a:cubicBezTo>
                <a:lnTo>
                  <a:pt x="601146" y="500953"/>
                </a:lnTo>
                <a:cubicBezTo>
                  <a:pt x="601146" y="556288"/>
                  <a:pt x="556288" y="601146"/>
                  <a:pt x="500953" y="601146"/>
                </a:cubicBezTo>
                <a:lnTo>
                  <a:pt x="100193" y="601146"/>
                </a:lnTo>
                <a:cubicBezTo>
                  <a:pt x="44858" y="601146"/>
                  <a:pt x="0" y="556288"/>
                  <a:pt x="0" y="500953"/>
                </a:cubicBezTo>
                <a:lnTo>
                  <a:pt x="0" y="100193"/>
                </a:lnTo>
                <a:cubicBezTo>
                  <a:pt x="0" y="44895"/>
                  <a:pt x="44895" y="0"/>
                  <a:pt x="100193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700087" y="8066163"/>
            <a:ext cx="375716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328825" y="7915877"/>
            <a:ext cx="2329442" cy="3506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项目亮点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328825" y="8266545"/>
            <a:ext cx="2304394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78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技术创新与工程实践总结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728" y="493728"/>
            <a:ext cx="15490721" cy="493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99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备份流程:从文件系统到归档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93728" y="1086202"/>
            <a:ext cx="789965" cy="49373"/>
          </a:xfrm>
          <a:custGeom>
            <a:avLst/>
            <a:gdLst/>
            <a:ahLst/>
            <a:cxnLst/>
            <a:rect l="l" t="t" r="r" b="b"/>
            <a:pathLst>
              <a:path w="789965" h="49373">
                <a:moveTo>
                  <a:pt x="0" y="0"/>
                </a:moveTo>
                <a:lnTo>
                  <a:pt x="789965" y="0"/>
                </a:lnTo>
                <a:lnTo>
                  <a:pt x="789965" y="49373"/>
                </a:lnTo>
                <a:lnTo>
                  <a:pt x="0" y="49373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99900" y="1388609"/>
            <a:ext cx="15256200" cy="7414469"/>
          </a:xfrm>
          <a:custGeom>
            <a:avLst/>
            <a:gdLst/>
            <a:ahLst/>
            <a:cxnLst/>
            <a:rect l="l" t="t" r="r" b="b"/>
            <a:pathLst>
              <a:path w="15256200" h="6233318">
                <a:moveTo>
                  <a:pt x="98736" y="0"/>
                </a:moveTo>
                <a:lnTo>
                  <a:pt x="15157465" y="0"/>
                </a:lnTo>
                <a:cubicBezTo>
                  <a:pt x="15211995" y="0"/>
                  <a:pt x="15256200" y="44206"/>
                  <a:pt x="15256200" y="98736"/>
                </a:cubicBezTo>
                <a:lnTo>
                  <a:pt x="15256200" y="6134582"/>
                </a:lnTo>
                <a:cubicBezTo>
                  <a:pt x="15256200" y="6189113"/>
                  <a:pt x="15211995" y="6233318"/>
                  <a:pt x="15157465" y="6233318"/>
                </a:cubicBezTo>
                <a:lnTo>
                  <a:pt x="98736" y="6233318"/>
                </a:lnTo>
                <a:cubicBezTo>
                  <a:pt x="44206" y="6233318"/>
                  <a:pt x="0" y="6189113"/>
                  <a:pt x="0" y="6134582"/>
                </a:cubicBezTo>
                <a:lnTo>
                  <a:pt x="0" y="98736"/>
                </a:lnTo>
                <a:cubicBezTo>
                  <a:pt x="0" y="44206"/>
                  <a:pt x="44206" y="0"/>
                  <a:pt x="9873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52935" y="1641646"/>
            <a:ext cx="14873561" cy="345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44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备份执行流程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7622" y="2184747"/>
            <a:ext cx="7233118" cy="1826794"/>
          </a:xfrm>
          <a:custGeom>
            <a:avLst/>
            <a:gdLst/>
            <a:ahLst/>
            <a:cxnLst/>
            <a:rect l="l" t="t" r="r" b="b"/>
            <a:pathLst>
              <a:path w="7233118" h="1826794">
                <a:moveTo>
                  <a:pt x="49373" y="0"/>
                </a:moveTo>
                <a:lnTo>
                  <a:pt x="7134379" y="0"/>
                </a:lnTo>
                <a:cubicBezTo>
                  <a:pt x="7188911" y="0"/>
                  <a:pt x="7233118" y="44207"/>
                  <a:pt x="7233118" y="98738"/>
                </a:cubicBezTo>
                <a:lnTo>
                  <a:pt x="7233118" y="1728056"/>
                </a:lnTo>
                <a:cubicBezTo>
                  <a:pt x="7233118" y="1782588"/>
                  <a:pt x="7188911" y="1826794"/>
                  <a:pt x="7134379" y="1826794"/>
                </a:cubicBez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77622" y="2184747"/>
            <a:ext cx="49373" cy="1826794"/>
          </a:xfrm>
          <a:custGeom>
            <a:avLst/>
            <a:gdLst/>
            <a:ahLst/>
            <a:cxnLst/>
            <a:rect l="l" t="t" r="r" b="b"/>
            <a:pathLst>
              <a:path w="49373" h="1826794">
                <a:moveTo>
                  <a:pt x="49373" y="0"/>
                </a:moveTo>
                <a:lnTo>
                  <a:pt x="49373" y="0"/>
                </a:lnTo>
                <a:lnTo>
                  <a:pt x="49373" y="1826794"/>
                </a:ln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50427" y="2332866"/>
            <a:ext cx="118494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CLI参数解析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628" y="2332866"/>
            <a:ext cx="641847" cy="296237"/>
          </a:xfrm>
          <a:custGeom>
            <a:avLst/>
            <a:gdLst/>
            <a:ahLst/>
            <a:cxnLst/>
            <a:rect l="l" t="t" r="r" b="b"/>
            <a:pathLst>
              <a:path w="641847" h="296237">
                <a:moveTo>
                  <a:pt x="49374" y="0"/>
                </a:moveTo>
                <a:lnTo>
                  <a:pt x="592473" y="0"/>
                </a:lnTo>
                <a:cubicBezTo>
                  <a:pt x="619741" y="0"/>
                  <a:pt x="641847" y="22105"/>
                  <a:pt x="641847" y="49374"/>
                </a:cubicBezTo>
                <a:lnTo>
                  <a:pt x="641847" y="246863"/>
                </a:lnTo>
                <a:cubicBezTo>
                  <a:pt x="641847" y="274131"/>
                  <a:pt x="619741" y="296237"/>
                  <a:pt x="592473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216628" y="2332866"/>
            <a:ext cx="715906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50427" y="272784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解析格式选项(tar/zip/7z)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50427" y="302408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解析加密参数(-e -p)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50427" y="3320322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解析过滤选项(include/exclude)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50427" y="3616559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验证源路径和目标路径有效性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7622" y="4159660"/>
            <a:ext cx="7233118" cy="2419268"/>
          </a:xfrm>
          <a:custGeom>
            <a:avLst/>
            <a:gdLst/>
            <a:ahLst/>
            <a:cxnLst/>
            <a:rect l="l" t="t" r="r" b="b"/>
            <a:pathLst>
              <a:path w="7233118" h="2419268">
                <a:moveTo>
                  <a:pt x="49373" y="0"/>
                </a:moveTo>
                <a:lnTo>
                  <a:pt x="7134363" y="0"/>
                </a:lnTo>
                <a:cubicBezTo>
                  <a:pt x="7188904" y="0"/>
                  <a:pt x="7233118" y="44214"/>
                  <a:pt x="7233118" y="98755"/>
                </a:cubicBezTo>
                <a:lnTo>
                  <a:pt x="7233118" y="2320514"/>
                </a:lnTo>
                <a:cubicBezTo>
                  <a:pt x="7233118" y="2375054"/>
                  <a:pt x="7188904" y="2419268"/>
                  <a:pt x="7134363" y="2419268"/>
                </a:cubicBezTo>
                <a:lnTo>
                  <a:pt x="49373" y="2419268"/>
                </a:lnTo>
                <a:cubicBezTo>
                  <a:pt x="22105" y="2419268"/>
                  <a:pt x="0" y="2397163"/>
                  <a:pt x="0" y="2369895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77622" y="4159660"/>
            <a:ext cx="49373" cy="2419268"/>
          </a:xfrm>
          <a:custGeom>
            <a:avLst/>
            <a:gdLst/>
            <a:ahLst/>
            <a:cxnLst/>
            <a:rect l="l" t="t" r="r" b="b"/>
            <a:pathLst>
              <a:path w="49373" h="2419268">
                <a:moveTo>
                  <a:pt x="49373" y="0"/>
                </a:moveTo>
                <a:lnTo>
                  <a:pt x="49373" y="0"/>
                </a:lnTo>
                <a:lnTo>
                  <a:pt x="49373" y="2419268"/>
                </a:lnTo>
                <a:lnTo>
                  <a:pt x="49373" y="2419268"/>
                </a:lnTo>
                <a:cubicBezTo>
                  <a:pt x="22105" y="2419268"/>
                  <a:pt x="0" y="2397163"/>
                  <a:pt x="0" y="2369895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50427" y="4307778"/>
            <a:ext cx="888711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设备构造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64746" y="4307778"/>
            <a:ext cx="493728" cy="296237"/>
          </a:xfrm>
          <a:custGeom>
            <a:avLst/>
            <a:gdLst/>
            <a:ahLst/>
            <a:cxnLst/>
            <a:rect l="l" t="t" r="r" b="b"/>
            <a:pathLst>
              <a:path w="493728" h="296237">
                <a:moveTo>
                  <a:pt x="49374" y="0"/>
                </a:moveTo>
                <a:lnTo>
                  <a:pt x="444354" y="0"/>
                </a:lnTo>
                <a:cubicBezTo>
                  <a:pt x="471623" y="0"/>
                  <a:pt x="493728" y="22105"/>
                  <a:pt x="493728" y="49374"/>
                </a:cubicBezTo>
                <a:lnTo>
                  <a:pt x="493728" y="246863"/>
                </a:lnTo>
                <a:cubicBezTo>
                  <a:pt x="493728" y="274131"/>
                  <a:pt x="471623" y="296237"/>
                  <a:pt x="444354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64746" y="4307778"/>
            <a:ext cx="567787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50427" y="4702761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构造源SystemDevice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50427" y="499899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根据格式构造目标设备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0427" y="529523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TarDevice(标准选择)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50427" y="5591472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ZipDevice(加密设置)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50427" y="588770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SevenZipDevice(压缩算法)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50427" y="6183945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打开目标设备准备写入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77622" y="6727046"/>
            <a:ext cx="7233118" cy="1826794"/>
          </a:xfrm>
          <a:custGeom>
            <a:avLst/>
            <a:gdLst/>
            <a:ahLst/>
            <a:cxnLst/>
            <a:rect l="l" t="t" r="r" b="b"/>
            <a:pathLst>
              <a:path w="7233118" h="1826794">
                <a:moveTo>
                  <a:pt x="49373" y="0"/>
                </a:moveTo>
                <a:lnTo>
                  <a:pt x="7134379" y="0"/>
                </a:lnTo>
                <a:cubicBezTo>
                  <a:pt x="7188911" y="0"/>
                  <a:pt x="7233118" y="44207"/>
                  <a:pt x="7233118" y="98738"/>
                </a:cubicBezTo>
                <a:lnTo>
                  <a:pt x="7233118" y="1728056"/>
                </a:lnTo>
                <a:cubicBezTo>
                  <a:pt x="7233118" y="1782588"/>
                  <a:pt x="7188911" y="1826794"/>
                  <a:pt x="7134379" y="1826794"/>
                </a:cubicBez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Shape 25"/>
          <p:cNvSpPr/>
          <p:nvPr/>
        </p:nvSpPr>
        <p:spPr>
          <a:xfrm>
            <a:off x="777622" y="6727046"/>
            <a:ext cx="49373" cy="1826794"/>
          </a:xfrm>
          <a:custGeom>
            <a:avLst/>
            <a:gdLst/>
            <a:ahLst/>
            <a:cxnLst/>
            <a:rect l="l" t="t" r="r" b="b"/>
            <a:pathLst>
              <a:path w="49373" h="1826794">
                <a:moveTo>
                  <a:pt x="49373" y="0"/>
                </a:moveTo>
                <a:lnTo>
                  <a:pt x="49373" y="0"/>
                </a:lnTo>
                <a:lnTo>
                  <a:pt x="49373" y="1826794"/>
                </a:lnTo>
                <a:lnTo>
                  <a:pt x="49373" y="1826794"/>
                </a:lnTo>
                <a:cubicBezTo>
                  <a:pt x="22105" y="1826794"/>
                  <a:pt x="0" y="1804689"/>
                  <a:pt x="0" y="1777421"/>
                </a:cubicBezTo>
                <a:lnTo>
                  <a:pt x="0" y="49373"/>
                </a:lnTo>
                <a:cubicBezTo>
                  <a:pt x="0" y="22123"/>
                  <a:pt x="22123" y="0"/>
                  <a:pt x="49373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8" name="Text 26"/>
          <p:cNvSpPr/>
          <p:nvPr/>
        </p:nvSpPr>
        <p:spPr>
          <a:xfrm>
            <a:off x="950427" y="6875165"/>
            <a:ext cx="276487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5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BackupController.run_backup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64746" y="6875165"/>
            <a:ext cx="493728" cy="296237"/>
          </a:xfrm>
          <a:custGeom>
            <a:avLst/>
            <a:gdLst/>
            <a:ahLst/>
            <a:cxnLst/>
            <a:rect l="l" t="t" r="r" b="b"/>
            <a:pathLst>
              <a:path w="493728" h="296237">
                <a:moveTo>
                  <a:pt x="49374" y="0"/>
                </a:moveTo>
                <a:lnTo>
                  <a:pt x="444354" y="0"/>
                </a:lnTo>
                <a:cubicBezTo>
                  <a:pt x="471623" y="0"/>
                  <a:pt x="493728" y="22105"/>
                  <a:pt x="493728" y="49374"/>
                </a:cubicBezTo>
                <a:lnTo>
                  <a:pt x="493728" y="246863"/>
                </a:lnTo>
                <a:cubicBezTo>
                  <a:pt x="493728" y="274131"/>
                  <a:pt x="471623" y="296237"/>
                  <a:pt x="444354" y="296237"/>
                </a:cubicBezTo>
                <a:lnTo>
                  <a:pt x="49374" y="296237"/>
                </a:lnTo>
                <a:cubicBezTo>
                  <a:pt x="22105" y="296237"/>
                  <a:pt x="0" y="274131"/>
                  <a:pt x="0" y="246863"/>
                </a:cubicBezTo>
                <a:lnTo>
                  <a:pt x="0" y="49374"/>
                </a:lnTo>
                <a:cubicBezTo>
                  <a:pt x="0" y="22124"/>
                  <a:pt x="22124" y="0"/>
                  <a:pt x="49374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364746" y="6875165"/>
            <a:ext cx="567787" cy="296237"/>
          </a:xfrm>
          <a:prstGeom prst="rect">
            <a:avLst/>
          </a:prstGeom>
          <a:noFill/>
          <a:ln/>
        </p:spPr>
        <p:txBody>
          <a:bodyPr wrap="square" lIns="98746" tIns="49373" rIns="98746" bIns="49373" rtlCol="0" anchor="ctr"/>
          <a:lstStyle/>
          <a:p>
            <a:pPr>
              <a:lnSpc>
                <a:spcPct val="110000"/>
              </a:lnSpc>
            </a:pPr>
            <a:r>
              <a:rPr lang="en-US" sz="1166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0427" y="7270147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BFS遍历源设备文件树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50427" y="7566384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对每个条目应用过滤策略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50427" y="7862621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目录: 调用write_folder创建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50427" y="8158858"/>
            <a:ext cx="6998597" cy="246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文件: 调用get_file+write_file</a:t>
            </a:r>
            <a:endParaRPr lang="en-US" sz="1600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EB4F0A5-7596-E835-2F17-4E3637D8C873}"/>
              </a:ext>
            </a:extLst>
          </p:cNvPr>
          <p:cNvGrpSpPr/>
          <p:nvPr/>
        </p:nvGrpSpPr>
        <p:grpSpPr>
          <a:xfrm>
            <a:off x="8278144" y="1561896"/>
            <a:ext cx="7233118" cy="2419268"/>
            <a:chOff x="8278144" y="2184747"/>
            <a:chExt cx="7233118" cy="2419268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8553C22-0F11-F014-4D6F-7FCFDF40FF3D}"/>
                </a:ext>
              </a:extLst>
            </p:cNvPr>
            <p:cNvGrpSpPr/>
            <p:nvPr/>
          </p:nvGrpSpPr>
          <p:grpSpPr>
            <a:xfrm>
              <a:off x="8278144" y="2184747"/>
              <a:ext cx="7233118" cy="2419268"/>
              <a:chOff x="8278144" y="2184747"/>
              <a:chExt cx="7233118" cy="2419268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36D1B973-E727-C14D-EB28-044AA510D416}"/>
                  </a:ext>
                </a:extLst>
              </p:cNvPr>
              <p:cNvGrpSpPr/>
              <p:nvPr/>
            </p:nvGrpSpPr>
            <p:grpSpPr>
              <a:xfrm>
                <a:off x="8278144" y="2184747"/>
                <a:ext cx="7233118" cy="2419268"/>
                <a:chOff x="8278144" y="2184747"/>
                <a:chExt cx="7233118" cy="2419268"/>
              </a:xfrm>
            </p:grpSpPr>
            <p:sp>
              <p:nvSpPr>
                <p:cNvPr id="35" name="Shape 33"/>
                <p:cNvSpPr/>
                <p:nvPr/>
              </p:nvSpPr>
              <p:spPr>
                <a:xfrm>
                  <a:off x="8278144" y="2184747"/>
                  <a:ext cx="7233118" cy="241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18" h="2419268">
                      <a:moveTo>
                        <a:pt x="49373" y="0"/>
                      </a:moveTo>
                      <a:lnTo>
                        <a:pt x="7134363" y="0"/>
                      </a:lnTo>
                      <a:cubicBezTo>
                        <a:pt x="7188904" y="0"/>
                        <a:pt x="7233118" y="44214"/>
                        <a:pt x="7233118" y="98755"/>
                      </a:cubicBezTo>
                      <a:lnTo>
                        <a:pt x="7233118" y="2320514"/>
                      </a:lnTo>
                      <a:cubicBezTo>
                        <a:pt x="7233118" y="2375054"/>
                        <a:pt x="7188904" y="2419268"/>
                        <a:pt x="7134363" y="2419268"/>
                      </a:cubicBezTo>
                      <a:lnTo>
                        <a:pt x="49373" y="2419268"/>
                      </a:lnTo>
                      <a:cubicBezTo>
                        <a:pt x="22105" y="2419268"/>
                        <a:pt x="0" y="2397163"/>
                        <a:pt x="0" y="2369895"/>
                      </a:cubicBezTo>
                      <a:lnTo>
                        <a:pt x="0" y="49373"/>
                      </a:lnTo>
                      <a:cubicBezTo>
                        <a:pt x="0" y="22123"/>
                        <a:pt x="22123" y="0"/>
                        <a:pt x="49373" y="0"/>
                      </a:cubicBezTo>
                      <a:close/>
                    </a:path>
                  </a:pathLst>
                </a:custGeom>
                <a:solidFill>
                  <a:srgbClr val="1A1D21"/>
                </a:solidFill>
                <a:ln/>
              </p:spPr>
            </p:sp>
            <p:sp>
              <p:nvSpPr>
                <p:cNvPr id="37" name="Text 35"/>
                <p:cNvSpPr/>
                <p:nvPr/>
              </p:nvSpPr>
              <p:spPr>
                <a:xfrm>
                  <a:off x="8450948" y="2332866"/>
                  <a:ext cx="1283693" cy="29623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30000"/>
                    </a:lnSpc>
                  </a:pPr>
                  <a:r>
                    <a:rPr lang="en-US" sz="1555" b="1" dirty="0">
                      <a:solidFill>
                        <a:srgbClr val="F8F9FA"/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过滤策略应用</a:t>
                  </a:r>
                  <a:endParaRPr lang="en-US" sz="1600" dirty="0"/>
                </a:p>
              </p:txBody>
            </p:sp>
            <p:sp>
              <p:nvSpPr>
                <p:cNvPr id="40" name="Text 38"/>
                <p:cNvSpPr/>
                <p:nvPr/>
              </p:nvSpPr>
              <p:spPr>
                <a:xfrm>
                  <a:off x="8450948" y="2727848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路径模式匹配(include/exclude)</a:t>
                  </a:r>
                  <a:endParaRPr lang="en-US" sz="1600" dirty="0"/>
                </a:p>
              </p:txBody>
            </p:sp>
            <p:sp>
              <p:nvSpPr>
                <p:cNvPr id="41" name="Text 39"/>
                <p:cNvSpPr/>
                <p:nvPr/>
              </p:nvSpPr>
              <p:spPr>
                <a:xfrm>
                  <a:off x="8450948" y="3024085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扩展名过滤(include-ext/exclude-ext)</a:t>
                  </a:r>
                  <a:endParaRPr lang="en-US" sz="1600" dirty="0"/>
                </a:p>
              </p:txBody>
            </p:sp>
            <p:sp>
              <p:nvSpPr>
                <p:cNvPr id="42" name="Text 40"/>
                <p:cNvSpPr/>
                <p:nvPr/>
              </p:nvSpPr>
              <p:spPr>
                <a:xfrm>
                  <a:off x="8450948" y="3320322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时间窗口过滤(after/before)</a:t>
                  </a:r>
                  <a:endParaRPr lang="en-US" sz="1600" dirty="0"/>
                </a:p>
              </p:txBody>
            </p:sp>
            <p:sp>
              <p:nvSpPr>
                <p:cNvPr id="43" name="Text 41"/>
                <p:cNvSpPr/>
                <p:nvPr/>
              </p:nvSpPr>
              <p:spPr>
                <a:xfrm>
                  <a:off x="8450948" y="3616559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大小范围过滤(min-size/max-size)</a:t>
                  </a:r>
                  <a:endParaRPr lang="en-US" sz="1600" dirty="0"/>
                </a:p>
              </p:txBody>
            </p:sp>
            <p:sp>
              <p:nvSpPr>
                <p:cNvPr id="44" name="Text 42"/>
                <p:cNvSpPr/>
                <p:nvPr/>
              </p:nvSpPr>
              <p:spPr>
                <a:xfrm>
                  <a:off x="8450948" y="3912796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权限过滤(required/excluded)</a:t>
                  </a:r>
                  <a:endParaRPr lang="en-US" sz="1600" dirty="0"/>
                </a:p>
              </p:txBody>
            </p:sp>
            <p:sp>
              <p:nvSpPr>
                <p:cNvPr id="45" name="Text 43"/>
                <p:cNvSpPr/>
                <p:nvPr/>
              </p:nvSpPr>
              <p:spPr>
                <a:xfrm>
                  <a:off x="8450948" y="4209033"/>
                  <a:ext cx="6998597" cy="24686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361" dirty="0">
                      <a:solidFill>
                        <a:srgbClr val="F8F9FA">
                          <a:alpha val="80000"/>
                        </a:srgbClr>
                      </a:solidFill>
                      <a:latin typeface="MiSans" pitchFamily="34" charset="0"/>
                      <a:ea typeface="MiSans" pitchFamily="34" charset="-122"/>
                      <a:cs typeface="MiSans" pitchFamily="34" charset="-120"/>
                    </a:rPr>
                    <a:t>• 用户/组过滤(include-user等)</a:t>
                  </a:r>
                  <a:endParaRPr lang="en-US" sz="1600" dirty="0"/>
                </a:p>
              </p:txBody>
            </p:sp>
          </p:grpSp>
          <p:sp>
            <p:nvSpPr>
              <p:cNvPr id="36" name="Shape 34"/>
              <p:cNvSpPr/>
              <p:nvPr/>
            </p:nvSpPr>
            <p:spPr>
              <a:xfrm>
                <a:off x="8278144" y="2184747"/>
                <a:ext cx="49373" cy="2419268"/>
              </a:xfrm>
              <a:custGeom>
                <a:avLst/>
                <a:gdLst/>
                <a:ahLst/>
                <a:cxnLst/>
                <a:rect l="l" t="t" r="r" b="b"/>
                <a:pathLst>
                  <a:path w="49373" h="2419268">
                    <a:moveTo>
                      <a:pt x="49373" y="0"/>
                    </a:moveTo>
                    <a:lnTo>
                      <a:pt x="49373" y="0"/>
                    </a:lnTo>
                    <a:lnTo>
                      <a:pt x="49373" y="2419268"/>
                    </a:lnTo>
                    <a:lnTo>
                      <a:pt x="49373" y="2419268"/>
                    </a:lnTo>
                    <a:cubicBezTo>
                      <a:pt x="22105" y="2419268"/>
                      <a:pt x="0" y="2397163"/>
                      <a:pt x="0" y="2369895"/>
                    </a:cubicBezTo>
                    <a:lnTo>
                      <a:pt x="0" y="49373"/>
                    </a:lnTo>
                    <a:cubicBezTo>
                      <a:pt x="0" y="22123"/>
                      <a:pt x="22123" y="0"/>
                      <a:pt x="49373" y="0"/>
                    </a:cubicBezTo>
                    <a:close/>
                  </a:path>
                </a:pathLst>
              </a:custGeom>
              <a:solidFill>
                <a:srgbClr val="D4A237"/>
              </a:solidFill>
              <a:ln/>
            </p:spPr>
          </p:sp>
        </p:grpSp>
        <p:sp>
          <p:nvSpPr>
            <p:cNvPr id="38" name="Shape 36"/>
            <p:cNvSpPr/>
            <p:nvPr/>
          </p:nvSpPr>
          <p:spPr>
            <a:xfrm>
              <a:off x="14865268" y="2332866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39" name="Text 37"/>
            <p:cNvSpPr/>
            <p:nvPr/>
          </p:nvSpPr>
          <p:spPr>
            <a:xfrm>
              <a:off x="14865268" y="2332866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过滤</a:t>
              </a:r>
              <a:endParaRPr lang="en-US" sz="1600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6FF3647-7A5C-DF7F-F78B-24205248A817}"/>
              </a:ext>
            </a:extLst>
          </p:cNvPr>
          <p:cNvGrpSpPr/>
          <p:nvPr/>
        </p:nvGrpSpPr>
        <p:grpSpPr>
          <a:xfrm>
            <a:off x="8278144" y="4182292"/>
            <a:ext cx="7233118" cy="2123031"/>
            <a:chOff x="8278144" y="4752134"/>
            <a:chExt cx="7233118" cy="2123031"/>
          </a:xfrm>
        </p:grpSpPr>
        <p:sp>
          <p:nvSpPr>
            <p:cNvPr id="46" name="Shape 44"/>
            <p:cNvSpPr/>
            <p:nvPr/>
          </p:nvSpPr>
          <p:spPr>
            <a:xfrm>
              <a:off x="8278144" y="4752134"/>
              <a:ext cx="7233118" cy="2123031"/>
            </a:xfrm>
            <a:custGeom>
              <a:avLst/>
              <a:gdLst/>
              <a:ahLst/>
              <a:cxnLst/>
              <a:rect l="l" t="t" r="r" b="b"/>
              <a:pathLst>
                <a:path w="7233118" h="2123031">
                  <a:moveTo>
                    <a:pt x="49373" y="0"/>
                  </a:moveTo>
                  <a:lnTo>
                    <a:pt x="7134376" y="0"/>
                  </a:lnTo>
                  <a:cubicBezTo>
                    <a:pt x="7188909" y="0"/>
                    <a:pt x="7233118" y="44208"/>
                    <a:pt x="7233118" y="98742"/>
                  </a:cubicBezTo>
                  <a:lnTo>
                    <a:pt x="7233118" y="2024289"/>
                  </a:lnTo>
                  <a:cubicBezTo>
                    <a:pt x="7233118" y="2078823"/>
                    <a:pt x="7188909" y="2123031"/>
                    <a:pt x="7134376" y="2123031"/>
                  </a:cubicBez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47" name="Shape 45"/>
            <p:cNvSpPr/>
            <p:nvPr/>
          </p:nvSpPr>
          <p:spPr>
            <a:xfrm>
              <a:off x="8278144" y="4752134"/>
              <a:ext cx="49373" cy="2123031"/>
            </a:xfrm>
            <a:custGeom>
              <a:avLst/>
              <a:gdLst/>
              <a:ahLst/>
              <a:cxnLst/>
              <a:rect l="l" t="t" r="r" b="b"/>
              <a:pathLst>
                <a:path w="49373" h="2123031">
                  <a:moveTo>
                    <a:pt x="49373" y="0"/>
                  </a:moveTo>
                  <a:lnTo>
                    <a:pt x="49373" y="0"/>
                  </a:lnTo>
                  <a:lnTo>
                    <a:pt x="49373" y="2123031"/>
                  </a:ln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48" name="Text 46"/>
            <p:cNvSpPr/>
            <p:nvPr/>
          </p:nvSpPr>
          <p:spPr>
            <a:xfrm>
              <a:off x="8450948" y="4900252"/>
              <a:ext cx="888711" cy="2962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55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文件传输</a:t>
              </a:r>
              <a:endParaRPr lang="en-US" sz="1600" dirty="0"/>
            </a:p>
          </p:txBody>
        </p:sp>
        <p:sp>
          <p:nvSpPr>
            <p:cNvPr id="49" name="Shape 47"/>
            <p:cNvSpPr/>
            <p:nvPr/>
          </p:nvSpPr>
          <p:spPr>
            <a:xfrm>
              <a:off x="14865268" y="4900252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50" name="Text 48"/>
            <p:cNvSpPr/>
            <p:nvPr/>
          </p:nvSpPr>
          <p:spPr>
            <a:xfrm>
              <a:off x="14865268" y="4900252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传输</a:t>
              </a:r>
              <a:endParaRPr lang="en-US" sz="1600" dirty="0"/>
            </a:p>
          </p:txBody>
        </p:sp>
        <p:sp>
          <p:nvSpPr>
            <p:cNvPr id="51" name="Text 49"/>
            <p:cNvSpPr/>
            <p:nvPr/>
          </p:nvSpPr>
          <p:spPr>
            <a:xfrm>
              <a:off x="8450948" y="529523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源设备get_file获取ReadableFile</a:t>
              </a:r>
              <a:endParaRPr lang="en-US" sz="1600" dirty="0"/>
            </a:p>
          </p:txBody>
        </p:sp>
        <p:sp>
          <p:nvSpPr>
            <p:cNvPr id="52" name="Text 50"/>
            <p:cNvSpPr/>
            <p:nvPr/>
          </p:nvSpPr>
          <p:spPr>
            <a:xfrm>
              <a:off x="8450948" y="559147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目标设备write_file写入内容</a:t>
              </a:r>
              <a:endParaRPr lang="en-US" sz="1600" dirty="0"/>
            </a:p>
          </p:txBody>
        </p:sp>
        <p:sp>
          <p:nvSpPr>
            <p:cNvPr id="53" name="Text 51"/>
            <p:cNvSpPr/>
            <p:nvPr/>
          </p:nvSpPr>
          <p:spPr>
            <a:xfrm>
              <a:off x="8450948" y="5887708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自动处理压缩和加密</a:t>
              </a:r>
              <a:endParaRPr lang="en-US" sz="1600" dirty="0"/>
            </a:p>
          </p:txBody>
        </p:sp>
        <p:sp>
          <p:nvSpPr>
            <p:cNvPr id="54" name="Text 52"/>
            <p:cNvSpPr/>
            <p:nvPr/>
          </p:nvSpPr>
          <p:spPr>
            <a:xfrm>
              <a:off x="8450948" y="618394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保留完整文件元数据</a:t>
              </a:r>
              <a:endParaRPr lang="en-US" sz="1600" dirty="0"/>
            </a:p>
          </p:txBody>
        </p:sp>
        <p:sp>
          <p:nvSpPr>
            <p:cNvPr id="55" name="Text 53"/>
            <p:cNvSpPr/>
            <p:nvPr/>
          </p:nvSpPr>
          <p:spPr>
            <a:xfrm>
              <a:off x="8450948" y="648018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实时计算CRC32校验值</a:t>
              </a:r>
              <a:endParaRPr lang="en-US" sz="1600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2EB56A6-69CD-54A2-F15B-76D70AC59C16}"/>
              </a:ext>
            </a:extLst>
          </p:cNvPr>
          <p:cNvGrpSpPr/>
          <p:nvPr/>
        </p:nvGrpSpPr>
        <p:grpSpPr>
          <a:xfrm>
            <a:off x="8278144" y="6519698"/>
            <a:ext cx="7233118" cy="2123031"/>
            <a:chOff x="8278144" y="7023283"/>
            <a:chExt cx="7233118" cy="2123031"/>
          </a:xfrm>
        </p:grpSpPr>
        <p:sp>
          <p:nvSpPr>
            <p:cNvPr id="56" name="Shape 54"/>
            <p:cNvSpPr/>
            <p:nvPr/>
          </p:nvSpPr>
          <p:spPr>
            <a:xfrm>
              <a:off x="8278144" y="7023283"/>
              <a:ext cx="7233118" cy="2123031"/>
            </a:xfrm>
            <a:custGeom>
              <a:avLst/>
              <a:gdLst/>
              <a:ahLst/>
              <a:cxnLst/>
              <a:rect l="l" t="t" r="r" b="b"/>
              <a:pathLst>
                <a:path w="7233118" h="2123031">
                  <a:moveTo>
                    <a:pt x="49373" y="0"/>
                  </a:moveTo>
                  <a:lnTo>
                    <a:pt x="7134376" y="0"/>
                  </a:lnTo>
                  <a:cubicBezTo>
                    <a:pt x="7188909" y="0"/>
                    <a:pt x="7233118" y="44208"/>
                    <a:pt x="7233118" y="98742"/>
                  </a:cubicBezTo>
                  <a:lnTo>
                    <a:pt x="7233118" y="2024289"/>
                  </a:lnTo>
                  <a:cubicBezTo>
                    <a:pt x="7233118" y="2078823"/>
                    <a:pt x="7188909" y="2123031"/>
                    <a:pt x="7134376" y="2123031"/>
                  </a:cubicBez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7" name="Shape 55"/>
            <p:cNvSpPr/>
            <p:nvPr/>
          </p:nvSpPr>
          <p:spPr>
            <a:xfrm>
              <a:off x="8278144" y="7023283"/>
              <a:ext cx="49373" cy="2123031"/>
            </a:xfrm>
            <a:custGeom>
              <a:avLst/>
              <a:gdLst/>
              <a:ahLst/>
              <a:cxnLst/>
              <a:rect l="l" t="t" r="r" b="b"/>
              <a:pathLst>
                <a:path w="49373" h="2123031">
                  <a:moveTo>
                    <a:pt x="49373" y="0"/>
                  </a:moveTo>
                  <a:lnTo>
                    <a:pt x="49373" y="0"/>
                  </a:lnTo>
                  <a:lnTo>
                    <a:pt x="49373" y="2123031"/>
                  </a:lnTo>
                  <a:lnTo>
                    <a:pt x="49373" y="2123031"/>
                  </a:lnTo>
                  <a:cubicBezTo>
                    <a:pt x="22105" y="2123031"/>
                    <a:pt x="0" y="2100926"/>
                    <a:pt x="0" y="2073658"/>
                  </a:cubicBezTo>
                  <a:lnTo>
                    <a:pt x="0" y="49373"/>
                  </a:lnTo>
                  <a:cubicBezTo>
                    <a:pt x="0" y="22123"/>
                    <a:pt x="22123" y="0"/>
                    <a:pt x="49373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58" name="Text 56"/>
            <p:cNvSpPr/>
            <p:nvPr/>
          </p:nvSpPr>
          <p:spPr>
            <a:xfrm>
              <a:off x="8450948" y="7171402"/>
              <a:ext cx="1086202" cy="2962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55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完成与清理</a:t>
              </a:r>
              <a:endParaRPr lang="en-US" sz="1600" dirty="0"/>
            </a:p>
          </p:txBody>
        </p:sp>
        <p:sp>
          <p:nvSpPr>
            <p:cNvPr id="59" name="Shape 57"/>
            <p:cNvSpPr/>
            <p:nvPr/>
          </p:nvSpPr>
          <p:spPr>
            <a:xfrm>
              <a:off x="14865268" y="7171402"/>
              <a:ext cx="493728" cy="296237"/>
            </a:xfrm>
            <a:custGeom>
              <a:avLst/>
              <a:gdLst/>
              <a:ahLst/>
              <a:cxnLst/>
              <a:rect l="l" t="t" r="r" b="b"/>
              <a:pathLst>
                <a:path w="493728" h="296237">
                  <a:moveTo>
                    <a:pt x="49374" y="0"/>
                  </a:moveTo>
                  <a:lnTo>
                    <a:pt x="444354" y="0"/>
                  </a:lnTo>
                  <a:cubicBezTo>
                    <a:pt x="471623" y="0"/>
                    <a:pt x="493728" y="22105"/>
                    <a:pt x="493728" y="49374"/>
                  </a:cubicBezTo>
                  <a:lnTo>
                    <a:pt x="493728" y="246863"/>
                  </a:lnTo>
                  <a:cubicBezTo>
                    <a:pt x="493728" y="274131"/>
                    <a:pt x="471623" y="296237"/>
                    <a:pt x="444354" y="296237"/>
                  </a:cubicBezTo>
                  <a:lnTo>
                    <a:pt x="49374" y="296237"/>
                  </a:lnTo>
                  <a:cubicBezTo>
                    <a:pt x="22105" y="296237"/>
                    <a:pt x="0" y="274131"/>
                    <a:pt x="0" y="246863"/>
                  </a:cubicBezTo>
                  <a:lnTo>
                    <a:pt x="0" y="49374"/>
                  </a:lnTo>
                  <a:cubicBezTo>
                    <a:pt x="0" y="22124"/>
                    <a:pt x="22124" y="0"/>
                    <a:pt x="49374" y="0"/>
                  </a:cubicBezTo>
                  <a:close/>
                </a:path>
              </a:pathLst>
            </a:custGeom>
            <a:solidFill>
              <a:srgbClr val="D4A237">
                <a:alpha val="20000"/>
              </a:srgbClr>
            </a:solidFill>
            <a:ln/>
          </p:spPr>
        </p:sp>
        <p:sp>
          <p:nvSpPr>
            <p:cNvPr id="60" name="Text 58"/>
            <p:cNvSpPr/>
            <p:nvPr/>
          </p:nvSpPr>
          <p:spPr>
            <a:xfrm>
              <a:off x="14865268" y="7171402"/>
              <a:ext cx="567787" cy="296237"/>
            </a:xfrm>
            <a:prstGeom prst="rect">
              <a:avLst/>
            </a:prstGeom>
            <a:noFill/>
            <a:ln/>
          </p:spPr>
          <p:txBody>
            <a:bodyPr wrap="square" lIns="98746" tIns="49373" rIns="98746" bIns="49373" rtlCol="0" anchor="ctr"/>
            <a:lstStyle/>
            <a:p>
              <a:pPr>
                <a:lnSpc>
                  <a:spcPct val="110000"/>
                </a:lnSpc>
              </a:pPr>
              <a:r>
                <a:rPr lang="en-US" sz="1166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收尾</a:t>
              </a:r>
              <a:endParaRPr lang="en-US" sz="1600" dirty="0"/>
            </a:p>
          </p:txBody>
        </p:sp>
        <p:sp>
          <p:nvSpPr>
            <p:cNvPr id="61" name="Text 59"/>
            <p:cNvSpPr/>
            <p:nvPr/>
          </p:nvSpPr>
          <p:spPr>
            <a:xfrm>
              <a:off x="8450948" y="7566384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调用目标设备close完成归档</a:t>
              </a:r>
              <a:endParaRPr lang="en-US" sz="1600" dirty="0"/>
            </a:p>
          </p:txBody>
        </p:sp>
        <p:sp>
          <p:nvSpPr>
            <p:cNvPr id="62" name="Text 60"/>
            <p:cNvSpPr/>
            <p:nvPr/>
          </p:nvSpPr>
          <p:spPr>
            <a:xfrm>
              <a:off x="8450948" y="7862621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Tar: 写入结束块</a:t>
              </a:r>
              <a:endParaRPr lang="en-US" sz="1600" dirty="0"/>
            </a:p>
          </p:txBody>
        </p:sp>
        <p:sp>
          <p:nvSpPr>
            <p:cNvPr id="63" name="Text 61"/>
            <p:cNvSpPr/>
            <p:nvPr/>
          </p:nvSpPr>
          <p:spPr>
            <a:xfrm>
              <a:off x="8450948" y="8158858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Zip: 写入中央目录和EOCD</a:t>
              </a:r>
              <a:endParaRPr lang="en-US" sz="1600" dirty="0"/>
            </a:p>
          </p:txBody>
        </p:sp>
        <p:sp>
          <p:nvSpPr>
            <p:cNvPr id="64" name="Text 62"/>
            <p:cNvSpPr/>
            <p:nvPr/>
          </p:nvSpPr>
          <p:spPr>
            <a:xfrm>
              <a:off x="8450948" y="8455095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7z: 执行CLI打包命令</a:t>
              </a:r>
              <a:endParaRPr lang="en-US" sz="1600" dirty="0"/>
            </a:p>
          </p:txBody>
        </p:sp>
        <p:sp>
          <p:nvSpPr>
            <p:cNvPr id="65" name="Text 63"/>
            <p:cNvSpPr/>
            <p:nvPr/>
          </p:nvSpPr>
          <p:spPr>
            <a:xfrm>
              <a:off x="8450948" y="8751332"/>
              <a:ext cx="6998597" cy="246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61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输出统计信息(耗时/压缩率)</a:t>
              </a:r>
              <a:endParaRPr 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恢复流程:从归档到文件系统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413292"/>
            <a:ext cx="15238430" cy="7228204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67082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恢复执行流程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444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91444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67320" y="2374331"/>
            <a:ext cx="12060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CLI参数解析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99742" y="2374331"/>
            <a:ext cx="653255" cy="301502"/>
          </a:xfrm>
          <a:custGeom>
            <a:avLst/>
            <a:gdLst/>
            <a:ahLst/>
            <a:cxnLst/>
            <a:rect l="l" t="t" r="r" b="b"/>
            <a:pathLst>
              <a:path w="653255" h="301502">
                <a:moveTo>
                  <a:pt x="50251" y="0"/>
                </a:moveTo>
                <a:lnTo>
                  <a:pt x="603004" y="0"/>
                </a:lnTo>
                <a:cubicBezTo>
                  <a:pt x="630757" y="0"/>
                  <a:pt x="653255" y="22498"/>
                  <a:pt x="653255" y="50251"/>
                </a:cubicBezTo>
                <a:lnTo>
                  <a:pt x="653255" y="251251"/>
                </a:lnTo>
                <a:cubicBezTo>
                  <a:pt x="653255" y="279004"/>
                  <a:pt x="630757" y="301502"/>
                  <a:pt x="603004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199742" y="2374331"/>
            <a:ext cx="728631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7320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解析归档路径和目标路径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7320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解析密码参数(-p)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7320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解析校验选项(verify)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7320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解析过滤选项(选择性恢复)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1444" y="4233595"/>
            <a:ext cx="7210930" cy="2160767"/>
          </a:xfrm>
          <a:custGeom>
            <a:avLst/>
            <a:gdLst/>
            <a:ahLst/>
            <a:cxnLst/>
            <a:rect l="l" t="t" r="r" b="b"/>
            <a:pathLst>
              <a:path w="7210930" h="2160767">
                <a:moveTo>
                  <a:pt x="50250" y="0"/>
                </a:moveTo>
                <a:lnTo>
                  <a:pt x="7110433" y="0"/>
                </a:lnTo>
                <a:cubicBezTo>
                  <a:pt x="7165936" y="0"/>
                  <a:pt x="7210930" y="44994"/>
                  <a:pt x="7210930" y="100497"/>
                </a:cubicBezTo>
                <a:lnTo>
                  <a:pt x="7210930" y="2060269"/>
                </a:lnTo>
                <a:cubicBezTo>
                  <a:pt x="7210930" y="2115772"/>
                  <a:pt x="7165936" y="2160767"/>
                  <a:pt x="7110433" y="2160767"/>
                </a:cubicBez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91444" y="4233595"/>
            <a:ext cx="50250" cy="2160767"/>
          </a:xfrm>
          <a:custGeom>
            <a:avLst/>
            <a:gdLst/>
            <a:ahLst/>
            <a:cxnLst/>
            <a:rect l="l" t="t" r="r" b="b"/>
            <a:pathLst>
              <a:path w="50250" h="2160767">
                <a:moveTo>
                  <a:pt x="50250" y="0"/>
                </a:moveTo>
                <a:lnTo>
                  <a:pt x="50250" y="0"/>
                </a:lnTo>
                <a:lnTo>
                  <a:pt x="50250" y="2160767"/>
                </a:ln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67320" y="4384346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设备构造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50493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50493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7320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根据文件扩展名检测格式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7320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构造源设备(Tar/Zip/7z)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7320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设置密码(如果需要)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320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打开归档构建索引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7320" y="599235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构造目标SystemDevice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91444" y="6545113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Shape 24"/>
          <p:cNvSpPr/>
          <p:nvPr/>
        </p:nvSpPr>
        <p:spPr>
          <a:xfrm>
            <a:off x="791444" y="6545113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7" name="Text 25"/>
          <p:cNvSpPr/>
          <p:nvPr/>
        </p:nvSpPr>
        <p:spPr>
          <a:xfrm>
            <a:off x="967320" y="6695864"/>
            <a:ext cx="280145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BackupController.run_restore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50493" y="6695864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350493" y="6695864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7320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遍历源设备归档条目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7320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Tar: 通过list_dir遍历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7320" y="770087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Zip: 通过中央目录遍历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7320" y="800237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7z: 通过索引遍历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80125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8280125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8456002" y="2374331"/>
            <a:ext cx="11055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过滤与校验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4839175" y="2374331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4839175" y="2374331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过滤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56002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应用should_backup_file过滤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56002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可选的CRC32校验(Zip默认)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56002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大小和时间戳验证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56002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密码错误处理(7z/AES)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80125" y="4233595"/>
            <a:ext cx="7210930" cy="2160767"/>
          </a:xfrm>
          <a:custGeom>
            <a:avLst/>
            <a:gdLst/>
            <a:ahLst/>
            <a:cxnLst/>
            <a:rect l="l" t="t" r="r" b="b"/>
            <a:pathLst>
              <a:path w="7210930" h="2160767">
                <a:moveTo>
                  <a:pt x="50250" y="0"/>
                </a:moveTo>
                <a:lnTo>
                  <a:pt x="7110433" y="0"/>
                </a:lnTo>
                <a:cubicBezTo>
                  <a:pt x="7165936" y="0"/>
                  <a:pt x="7210930" y="44994"/>
                  <a:pt x="7210930" y="100497"/>
                </a:cubicBezTo>
                <a:lnTo>
                  <a:pt x="7210930" y="2060269"/>
                </a:lnTo>
                <a:cubicBezTo>
                  <a:pt x="7210930" y="2115772"/>
                  <a:pt x="7165936" y="2160767"/>
                  <a:pt x="7110433" y="2160767"/>
                </a:cubicBez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Shape 42"/>
          <p:cNvSpPr/>
          <p:nvPr/>
        </p:nvSpPr>
        <p:spPr>
          <a:xfrm>
            <a:off x="8280125" y="4233595"/>
            <a:ext cx="50250" cy="2160767"/>
          </a:xfrm>
          <a:custGeom>
            <a:avLst/>
            <a:gdLst/>
            <a:ahLst/>
            <a:cxnLst/>
            <a:rect l="l" t="t" r="r" b="b"/>
            <a:pathLst>
              <a:path w="50250" h="2160767">
                <a:moveTo>
                  <a:pt x="50250" y="0"/>
                </a:moveTo>
                <a:lnTo>
                  <a:pt x="50250" y="0"/>
                </a:lnTo>
                <a:lnTo>
                  <a:pt x="50250" y="2160767"/>
                </a:lnTo>
                <a:lnTo>
                  <a:pt x="50250" y="2160767"/>
                </a:lnTo>
                <a:cubicBezTo>
                  <a:pt x="22498" y="2160767"/>
                  <a:pt x="0" y="2138269"/>
                  <a:pt x="0" y="2110516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5" name="Text 43"/>
          <p:cNvSpPr/>
          <p:nvPr/>
        </p:nvSpPr>
        <p:spPr>
          <a:xfrm>
            <a:off x="8456002" y="4384346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文件恢复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4839175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4839175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456002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调用copy_folder_recursive递归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56002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先创建父目录结构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56002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调用get_file获取ReadableFile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56002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调用write_file_force写入(支持覆盖)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56002" y="599235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设置完整文件元数据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0125" y="6545113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Shape 52"/>
          <p:cNvSpPr/>
          <p:nvPr/>
        </p:nvSpPr>
        <p:spPr>
          <a:xfrm>
            <a:off x="8280125" y="6545113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8456002" y="6695864"/>
            <a:ext cx="110550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完成与统计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4839175" y="6695864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4839175" y="6695864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收尾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56002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关闭所有设备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56002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输出恢复统计信息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56002" y="770087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报告校验错误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56002" y="800237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返回退出码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s.com/8b4f29671ad877fc936876760948b5373f417d74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746" r="74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086100" cy="762000"/>
          </a:xfrm>
          <a:custGeom>
            <a:avLst/>
            <a:gdLst/>
            <a:ahLst/>
            <a:cxnLst/>
            <a:rect l="l" t="t" r="r" b="b"/>
            <a:pathLst>
              <a:path w="3086100" h="762000">
                <a:moveTo>
                  <a:pt x="0" y="0"/>
                </a:moveTo>
                <a:lnTo>
                  <a:pt x="3086100" y="0"/>
                </a:lnTo>
                <a:lnTo>
                  <a:pt x="3086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4418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加密与压缩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多种加密算法与压缩格式的实现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 | RC4 | AES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压缩格式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 | Zip | 7z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22" y="478822"/>
            <a:ext cx="15513826" cy="4788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9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加密算法实现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78822" y="1053408"/>
            <a:ext cx="766115" cy="47882"/>
          </a:xfrm>
          <a:custGeom>
            <a:avLst/>
            <a:gdLst/>
            <a:ahLst/>
            <a:cxnLst/>
            <a:rect l="l" t="t" r="r" b="b"/>
            <a:pathLst>
              <a:path w="766115" h="47882">
                <a:moveTo>
                  <a:pt x="0" y="0"/>
                </a:moveTo>
                <a:lnTo>
                  <a:pt x="766115" y="0"/>
                </a:lnTo>
                <a:lnTo>
                  <a:pt x="766115" y="47882"/>
                </a:lnTo>
                <a:lnTo>
                  <a:pt x="0" y="47882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84807" y="1346686"/>
            <a:ext cx="7517502" cy="4369249"/>
          </a:xfrm>
          <a:custGeom>
            <a:avLst/>
            <a:gdLst/>
            <a:ahLst/>
            <a:cxnLst/>
            <a:rect l="l" t="t" r="r" b="b"/>
            <a:pathLst>
              <a:path w="7517502" h="4369249">
                <a:moveTo>
                  <a:pt x="95774" y="0"/>
                </a:moveTo>
                <a:lnTo>
                  <a:pt x="7421728" y="0"/>
                </a:lnTo>
                <a:cubicBezTo>
                  <a:pt x="7474623" y="0"/>
                  <a:pt x="7517502" y="42879"/>
                  <a:pt x="7517502" y="95774"/>
                </a:cubicBezTo>
                <a:lnTo>
                  <a:pt x="7517502" y="4273475"/>
                </a:lnTo>
                <a:cubicBezTo>
                  <a:pt x="7517502" y="4326369"/>
                  <a:pt x="7474623" y="4369249"/>
                  <a:pt x="7421728" y="4369249"/>
                </a:cubicBezTo>
                <a:lnTo>
                  <a:pt x="95774" y="4369249"/>
                </a:lnTo>
                <a:cubicBezTo>
                  <a:pt x="42879" y="4369249"/>
                  <a:pt x="0" y="4326369"/>
                  <a:pt x="0" y="4273475"/>
                </a:cubicBezTo>
                <a:lnTo>
                  <a:pt x="0" y="95774"/>
                </a:lnTo>
                <a:cubicBezTo>
                  <a:pt x="0" y="42879"/>
                  <a:pt x="42879" y="0"/>
                  <a:pt x="95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0203" y="1592082"/>
            <a:ext cx="714641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ZipCrypto算法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0203" y="2070904"/>
            <a:ext cx="7026710" cy="1771641"/>
          </a:xfrm>
          <a:custGeom>
            <a:avLst/>
            <a:gdLst/>
            <a:ahLst/>
            <a:cxnLst/>
            <a:rect l="l" t="t" r="r" b="b"/>
            <a:pathLst>
              <a:path w="7026710" h="1771641">
                <a:moveTo>
                  <a:pt x="95757" y="0"/>
                </a:moveTo>
                <a:lnTo>
                  <a:pt x="6930953" y="0"/>
                </a:lnTo>
                <a:cubicBezTo>
                  <a:pt x="6983838" y="0"/>
                  <a:pt x="7026710" y="42872"/>
                  <a:pt x="7026710" y="95757"/>
                </a:cubicBezTo>
                <a:lnTo>
                  <a:pt x="7026710" y="1675883"/>
                </a:lnTo>
                <a:cubicBezTo>
                  <a:pt x="7026710" y="1728769"/>
                  <a:pt x="6983838" y="1771641"/>
                  <a:pt x="6930953" y="1771641"/>
                </a:cubicBezTo>
                <a:lnTo>
                  <a:pt x="95757" y="1771641"/>
                </a:lnTo>
                <a:cubicBezTo>
                  <a:pt x="42872" y="1771641"/>
                  <a:pt x="0" y="1728769"/>
                  <a:pt x="0" y="1675883"/>
                </a:cubicBezTo>
                <a:lnTo>
                  <a:pt x="0" y="95757"/>
                </a:lnTo>
                <a:cubicBezTo>
                  <a:pt x="0" y="42872"/>
                  <a:pt x="42872" y="0"/>
                  <a:pt x="9575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873850" y="2214551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算法原理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73850" y="2597608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初始化三个32位key(0x12345678, 0x23456789, 0x34567890)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73850" y="2884901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CRC32迭代: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每个字节更新key并经CRC32迭代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73850" y="3172194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Keystream: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用当前key生成keystream字节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3850" y="3459487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XOR操作: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与数据逐字节异或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203" y="3986191"/>
            <a:ext cx="7026710" cy="1484348"/>
          </a:xfrm>
          <a:custGeom>
            <a:avLst/>
            <a:gdLst/>
            <a:ahLst/>
            <a:cxnLst/>
            <a:rect l="l" t="t" r="r" b="b"/>
            <a:pathLst>
              <a:path w="7026710" h="1484348">
                <a:moveTo>
                  <a:pt x="95770" y="0"/>
                </a:moveTo>
                <a:lnTo>
                  <a:pt x="6930940" y="0"/>
                </a:lnTo>
                <a:cubicBezTo>
                  <a:pt x="6983832" y="0"/>
                  <a:pt x="7026710" y="42878"/>
                  <a:pt x="7026710" y="95770"/>
                </a:cubicBezTo>
                <a:lnTo>
                  <a:pt x="7026710" y="1388577"/>
                </a:lnTo>
                <a:cubicBezTo>
                  <a:pt x="7026710" y="1441470"/>
                  <a:pt x="6983832" y="1484348"/>
                  <a:pt x="6930940" y="1484348"/>
                </a:cubicBezTo>
                <a:lnTo>
                  <a:pt x="95770" y="1484348"/>
                </a:lnTo>
                <a:cubicBezTo>
                  <a:pt x="42878" y="1484348"/>
                  <a:pt x="0" y="1441470"/>
                  <a:pt x="0" y="1388577"/>
                </a:cubicBezTo>
                <a:lnTo>
                  <a:pt x="0" y="95770"/>
                </a:lnTo>
                <a:cubicBezTo>
                  <a:pt x="0" y="42913"/>
                  <a:pt x="42913" y="0"/>
                  <a:pt x="957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873850" y="4129838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加密头生成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73850" y="4512895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12字节头: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前11字节随机,第12字节为校验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73850" y="4800189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校验字节: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文件最后修改时间的高8位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3850" y="5087482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解密时校验第12字节判断密码正确性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55000" y="1346686"/>
            <a:ext cx="7517502" cy="4369249"/>
          </a:xfrm>
          <a:custGeom>
            <a:avLst/>
            <a:gdLst/>
            <a:ahLst/>
            <a:cxnLst/>
            <a:rect l="l" t="t" r="r" b="b"/>
            <a:pathLst>
              <a:path w="7517502" h="4369249">
                <a:moveTo>
                  <a:pt x="95774" y="0"/>
                </a:moveTo>
                <a:lnTo>
                  <a:pt x="7421728" y="0"/>
                </a:lnTo>
                <a:cubicBezTo>
                  <a:pt x="7474623" y="0"/>
                  <a:pt x="7517502" y="42879"/>
                  <a:pt x="7517502" y="95774"/>
                </a:cubicBezTo>
                <a:lnTo>
                  <a:pt x="7517502" y="4273475"/>
                </a:lnTo>
                <a:cubicBezTo>
                  <a:pt x="7517502" y="4326369"/>
                  <a:pt x="7474623" y="4369249"/>
                  <a:pt x="7421728" y="4369249"/>
                </a:cubicBezTo>
                <a:lnTo>
                  <a:pt x="95774" y="4369249"/>
                </a:lnTo>
                <a:cubicBezTo>
                  <a:pt x="42879" y="4369249"/>
                  <a:pt x="0" y="4326369"/>
                  <a:pt x="0" y="4273475"/>
                </a:cubicBezTo>
                <a:lnTo>
                  <a:pt x="0" y="95774"/>
                </a:lnTo>
                <a:cubicBezTo>
                  <a:pt x="0" y="42879"/>
                  <a:pt x="42879" y="0"/>
                  <a:pt x="95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500396" y="1592082"/>
            <a:ext cx="714641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RC4算法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00396" y="2070904"/>
            <a:ext cx="7026710" cy="1771641"/>
          </a:xfrm>
          <a:custGeom>
            <a:avLst/>
            <a:gdLst/>
            <a:ahLst/>
            <a:cxnLst/>
            <a:rect l="l" t="t" r="r" b="b"/>
            <a:pathLst>
              <a:path w="7026710" h="1771641">
                <a:moveTo>
                  <a:pt x="95757" y="0"/>
                </a:moveTo>
                <a:lnTo>
                  <a:pt x="6930953" y="0"/>
                </a:lnTo>
                <a:cubicBezTo>
                  <a:pt x="6983838" y="0"/>
                  <a:pt x="7026710" y="42872"/>
                  <a:pt x="7026710" y="95757"/>
                </a:cubicBezTo>
                <a:lnTo>
                  <a:pt x="7026710" y="1675883"/>
                </a:lnTo>
                <a:cubicBezTo>
                  <a:pt x="7026710" y="1728769"/>
                  <a:pt x="6983838" y="1771641"/>
                  <a:pt x="6930953" y="1771641"/>
                </a:cubicBezTo>
                <a:lnTo>
                  <a:pt x="95757" y="1771641"/>
                </a:lnTo>
                <a:cubicBezTo>
                  <a:pt x="42872" y="1771641"/>
                  <a:pt x="0" y="1728769"/>
                  <a:pt x="0" y="1675883"/>
                </a:cubicBezTo>
                <a:lnTo>
                  <a:pt x="0" y="95757"/>
                </a:lnTo>
                <a:cubicBezTo>
                  <a:pt x="0" y="42872"/>
                  <a:pt x="42872" y="0"/>
                  <a:pt x="9575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8644043" y="2214551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算法原理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44043" y="2597608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KSA: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Key Scheduling Algorithm初始化S盒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44043" y="2884901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PRGA: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Pseudo-Random Generation Algorithm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644043" y="3172194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S盒: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256字节状态向量持续更新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44043" y="3459487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流加密: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输出keystream与数据XOR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500396" y="3986191"/>
            <a:ext cx="7026710" cy="1484348"/>
          </a:xfrm>
          <a:custGeom>
            <a:avLst/>
            <a:gdLst/>
            <a:ahLst/>
            <a:cxnLst/>
            <a:rect l="l" t="t" r="r" b="b"/>
            <a:pathLst>
              <a:path w="7026710" h="1484348">
                <a:moveTo>
                  <a:pt x="95770" y="0"/>
                </a:moveTo>
                <a:lnTo>
                  <a:pt x="6930940" y="0"/>
                </a:lnTo>
                <a:cubicBezTo>
                  <a:pt x="6983832" y="0"/>
                  <a:pt x="7026710" y="42878"/>
                  <a:pt x="7026710" y="95770"/>
                </a:cubicBezTo>
                <a:lnTo>
                  <a:pt x="7026710" y="1388577"/>
                </a:lnTo>
                <a:cubicBezTo>
                  <a:pt x="7026710" y="1441470"/>
                  <a:pt x="6983832" y="1484348"/>
                  <a:pt x="6930940" y="1484348"/>
                </a:cubicBezTo>
                <a:lnTo>
                  <a:pt x="95770" y="1484348"/>
                </a:lnTo>
                <a:cubicBezTo>
                  <a:pt x="42878" y="1484348"/>
                  <a:pt x="0" y="1441470"/>
                  <a:pt x="0" y="1388577"/>
                </a:cubicBezTo>
                <a:lnTo>
                  <a:pt x="0" y="95770"/>
                </a:lnTo>
                <a:cubicBezTo>
                  <a:pt x="0" y="42913"/>
                  <a:pt x="42913" y="0"/>
                  <a:pt x="957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644043" y="4129838"/>
            <a:ext cx="683518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加密头生成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44043" y="4512895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16字节</a:t>
            </a:r>
            <a:r>
              <a:rPr lang="zh-CN" alt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16字节随机</a:t>
            </a:r>
            <a:r>
              <a:rPr lang="zh-CN" alt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44043" y="4800189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校验字节: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原始数据的</a:t>
            </a:r>
            <a:r>
              <a:rPr lang="en-US" altLang="zh-CN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CRC32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44043" y="5087482"/>
            <a:ext cx="6823211" cy="239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标准头:</a:t>
            </a: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RC4加密头符合Zip强加密规范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4807" y="5861301"/>
            <a:ext cx="15286386" cy="3172194"/>
          </a:xfrm>
          <a:custGeom>
            <a:avLst/>
            <a:gdLst/>
            <a:ahLst/>
            <a:cxnLst/>
            <a:rect l="l" t="t" r="r" b="b"/>
            <a:pathLst>
              <a:path w="15286386" h="3172194">
                <a:moveTo>
                  <a:pt x="95769" y="0"/>
                </a:moveTo>
                <a:lnTo>
                  <a:pt x="15190617" y="0"/>
                </a:lnTo>
                <a:cubicBezTo>
                  <a:pt x="15243509" y="0"/>
                  <a:pt x="15286386" y="42877"/>
                  <a:pt x="15286386" y="95769"/>
                </a:cubicBezTo>
                <a:lnTo>
                  <a:pt x="15286386" y="3076426"/>
                </a:lnTo>
                <a:cubicBezTo>
                  <a:pt x="15286386" y="3129317"/>
                  <a:pt x="15243509" y="3172194"/>
                  <a:pt x="15190617" y="3172194"/>
                </a:cubicBezTo>
                <a:lnTo>
                  <a:pt x="95769" y="3172194"/>
                </a:lnTo>
                <a:cubicBezTo>
                  <a:pt x="42877" y="3172194"/>
                  <a:pt x="0" y="3129317"/>
                  <a:pt x="0" y="3076426"/>
                </a:cubicBezTo>
                <a:lnTo>
                  <a:pt x="0" y="95769"/>
                </a:lnTo>
                <a:cubicBezTo>
                  <a:pt x="0" y="42912"/>
                  <a:pt x="42912" y="0"/>
                  <a:pt x="95769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30203" y="6106697"/>
            <a:ext cx="14915299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加密流程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0203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921732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KeySetup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21732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21732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用户输入密码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21732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21732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初始化key或执行KSA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21732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21732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准备加密状态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742682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5934211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HeaderGen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934211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934211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生成随机头数据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34211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34211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计算并添加校验字节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934211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934211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用keystream加密头部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755254" y="6633401"/>
            <a:ext cx="4776247" cy="2346227"/>
          </a:xfrm>
          <a:custGeom>
            <a:avLst/>
            <a:gdLst/>
            <a:ahLst/>
            <a:cxnLst/>
            <a:rect l="l" t="t" r="r" b="b"/>
            <a:pathLst>
              <a:path w="4776247" h="2346227">
                <a:moveTo>
                  <a:pt x="95773" y="0"/>
                </a:moveTo>
                <a:lnTo>
                  <a:pt x="4680474" y="0"/>
                </a:lnTo>
                <a:cubicBezTo>
                  <a:pt x="4733368" y="0"/>
                  <a:pt x="4776247" y="42879"/>
                  <a:pt x="4776247" y="95773"/>
                </a:cubicBezTo>
                <a:lnTo>
                  <a:pt x="4776247" y="2250454"/>
                </a:lnTo>
                <a:cubicBezTo>
                  <a:pt x="4776247" y="2303348"/>
                  <a:pt x="4733368" y="2346227"/>
                  <a:pt x="4680474" y="2346227"/>
                </a:cubicBezTo>
                <a:lnTo>
                  <a:pt x="95773" y="2346227"/>
                </a:lnTo>
                <a:cubicBezTo>
                  <a:pt x="42879" y="2346227"/>
                  <a:pt x="0" y="2303348"/>
                  <a:pt x="0" y="2250454"/>
                </a:cubicBezTo>
                <a:lnTo>
                  <a:pt x="0" y="95773"/>
                </a:lnTo>
                <a:cubicBezTo>
                  <a:pt x="0" y="42879"/>
                  <a:pt x="42879" y="0"/>
                  <a:pt x="9577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10946783" y="6824930"/>
            <a:ext cx="4500925" cy="335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Streaming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946783" y="7303751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0946783" y="7303751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分块读取文件数据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946783" y="7830455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0946783" y="7830455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生成keystream并XOR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946783" y="8357159"/>
            <a:ext cx="4393190" cy="430940"/>
          </a:xfrm>
          <a:custGeom>
            <a:avLst/>
            <a:gdLst/>
            <a:ahLst/>
            <a:cxnLst/>
            <a:rect l="l" t="t" r="r" b="b"/>
            <a:pathLst>
              <a:path w="4393190" h="430940">
                <a:moveTo>
                  <a:pt x="47882" y="0"/>
                </a:moveTo>
                <a:lnTo>
                  <a:pt x="4345308" y="0"/>
                </a:lnTo>
                <a:cubicBezTo>
                  <a:pt x="4371753" y="0"/>
                  <a:pt x="4393190" y="21437"/>
                  <a:pt x="4393190" y="47882"/>
                </a:cubicBezTo>
                <a:lnTo>
                  <a:pt x="4393190" y="383058"/>
                </a:lnTo>
                <a:cubicBezTo>
                  <a:pt x="4393190" y="409502"/>
                  <a:pt x="4371753" y="430940"/>
                  <a:pt x="4345308" y="430940"/>
                </a:cubicBezTo>
                <a:lnTo>
                  <a:pt x="47882" y="430940"/>
                </a:lnTo>
                <a:cubicBezTo>
                  <a:pt x="21455" y="430940"/>
                  <a:pt x="0" y="409485"/>
                  <a:pt x="0" y="383058"/>
                </a:cubicBezTo>
                <a:lnTo>
                  <a:pt x="0" y="47882"/>
                </a:lnTo>
                <a:cubicBezTo>
                  <a:pt x="0" y="21455"/>
                  <a:pt x="21455" y="0"/>
                  <a:pt x="47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0946783" y="8357159"/>
            <a:ext cx="4476984" cy="430940"/>
          </a:xfrm>
          <a:prstGeom prst="rect">
            <a:avLst/>
          </a:prstGeom>
          <a:noFill/>
          <a:ln/>
        </p:spPr>
        <p:txBody>
          <a:bodyPr wrap="square" lIns="95764" tIns="95764" rIns="95764" bIns="95764" rtlCol="0" anchor="ctr"/>
          <a:lstStyle/>
          <a:p>
            <a:pPr>
              <a:lnSpc>
                <a:spcPct val="120000"/>
              </a:lnSpc>
            </a:pPr>
            <a:r>
              <a:rPr lang="en-US" sz="132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更新加密状态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压缩格式与算法支持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280772"/>
            <a:ext cx="15238430" cy="6507425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53830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三种格式对比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6318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67320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Tar格式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67320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67821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7821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 err="1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无压缩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7320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67821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7821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 USTAR/PAX/GNU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7320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67821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67821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完整POSIX权限/时间戳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67320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7821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7821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Linux系统备份,需要保留权限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67320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67821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7821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标准格式,跨工具兼容性好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67320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67821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67821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无内置压缩,索引需扫描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58773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5959774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Zip格式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9774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060275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60275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暂未支持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59774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060275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60275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ZipCrypto/RC4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59774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60275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060275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时间戳,部分权限,跨平台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959774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060275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60275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文件分发,跨平台交换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959774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060275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060275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快速索引,广泛支持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59774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060275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060275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元数据保留不完整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751227" y="2091060"/>
            <a:ext cx="4736099" cy="5628043"/>
          </a:xfrm>
          <a:custGeom>
            <a:avLst/>
            <a:gdLst/>
            <a:ahLst/>
            <a:cxnLst/>
            <a:rect l="l" t="t" r="r" b="b"/>
            <a:pathLst>
              <a:path w="4736099" h="5628043">
                <a:moveTo>
                  <a:pt x="100500" y="0"/>
                </a:moveTo>
                <a:lnTo>
                  <a:pt x="4635599" y="0"/>
                </a:lnTo>
                <a:cubicBezTo>
                  <a:pt x="4691104" y="0"/>
                  <a:pt x="4736099" y="44995"/>
                  <a:pt x="4736099" y="100500"/>
                </a:cubicBezTo>
                <a:lnTo>
                  <a:pt x="4736099" y="5527543"/>
                </a:lnTo>
                <a:cubicBezTo>
                  <a:pt x="4736099" y="5583048"/>
                  <a:pt x="4691104" y="5628043"/>
                  <a:pt x="4635599" y="5628043"/>
                </a:cubicBezTo>
                <a:lnTo>
                  <a:pt x="100500" y="5628043"/>
                </a:lnTo>
                <a:cubicBezTo>
                  <a:pt x="44995" y="5628043"/>
                  <a:pt x="0" y="5583048"/>
                  <a:pt x="0" y="5527543"/>
                </a:cubicBezTo>
                <a:lnTo>
                  <a:pt x="0" y="100500"/>
                </a:lnTo>
                <a:cubicBezTo>
                  <a:pt x="0" y="45033"/>
                  <a:pt x="45033" y="0"/>
                  <a:pt x="100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10952229" y="2292061"/>
            <a:ext cx="4459722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952229" y="2794565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1052730" y="289506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52730" y="314631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LZMA/LZMA2(高压缩率)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952229" y="3598571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1052730" y="369907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052730" y="395032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AES128/192/256(强加密)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952229" y="4402577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1052730" y="4503078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2730" y="4754330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完整时间戳,属性,权限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952229" y="5206584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11052730" y="5307084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052730" y="5558336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大文件备份,最高压缩率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952229" y="6010590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1052730" y="6111091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优点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52730" y="6362342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最高压缩率,强加密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952229" y="6814596"/>
            <a:ext cx="4334096" cy="703505"/>
          </a:xfrm>
          <a:custGeom>
            <a:avLst/>
            <a:gdLst/>
            <a:ahLst/>
            <a:cxnLst/>
            <a:rect l="l" t="t" r="r" b="b"/>
            <a:pathLst>
              <a:path w="4334096" h="703505">
                <a:moveTo>
                  <a:pt x="50251" y="0"/>
                </a:moveTo>
                <a:lnTo>
                  <a:pt x="4283844" y="0"/>
                </a:lnTo>
                <a:cubicBezTo>
                  <a:pt x="4311598" y="0"/>
                  <a:pt x="4334096" y="22498"/>
                  <a:pt x="4334096" y="50251"/>
                </a:cubicBezTo>
                <a:lnTo>
                  <a:pt x="4334096" y="653254"/>
                </a:lnTo>
                <a:cubicBezTo>
                  <a:pt x="4334096" y="681007"/>
                  <a:pt x="4311598" y="703505"/>
                  <a:pt x="4283844" y="703505"/>
                </a:cubicBezTo>
                <a:lnTo>
                  <a:pt x="50251" y="703505"/>
                </a:lnTo>
                <a:cubicBezTo>
                  <a:pt x="22498" y="703505"/>
                  <a:pt x="0" y="681007"/>
                  <a:pt x="0" y="653254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052730" y="6915097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缺点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52730" y="7166349"/>
            <a:ext cx="4221032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依赖外部7z工具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08785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747474" y="8146230"/>
            <a:ext cx="251252" cy="251252"/>
          </a:xfrm>
          <a:custGeom>
            <a:avLst/>
            <a:gdLst/>
            <a:ahLst/>
            <a:cxnLst/>
            <a:rect l="l" t="t" r="r" b="b"/>
            <a:pathLst>
              <a:path w="251252" h="251252">
                <a:moveTo>
                  <a:pt x="223771" y="109923"/>
                </a:moveTo>
                <a:lnTo>
                  <a:pt x="153107" y="109923"/>
                </a:lnTo>
                <a:cubicBezTo>
                  <a:pt x="146580" y="109923"/>
                  <a:pt x="141329" y="104672"/>
                  <a:pt x="141329" y="98145"/>
                </a:cubicBezTo>
                <a:lnTo>
                  <a:pt x="141329" y="27481"/>
                </a:lnTo>
                <a:cubicBezTo>
                  <a:pt x="141329" y="22721"/>
                  <a:pt x="144175" y="18402"/>
                  <a:pt x="148592" y="16587"/>
                </a:cubicBezTo>
                <a:cubicBezTo>
                  <a:pt x="153009" y="14771"/>
                  <a:pt x="158063" y="15801"/>
                  <a:pt x="161449" y="19138"/>
                </a:cubicBezTo>
                <a:lnTo>
                  <a:pt x="181078" y="38767"/>
                </a:lnTo>
                <a:lnTo>
                  <a:pt x="217097" y="2748"/>
                </a:lnTo>
                <a:cubicBezTo>
                  <a:pt x="218864" y="981"/>
                  <a:pt x="221269" y="0"/>
                  <a:pt x="223771" y="0"/>
                </a:cubicBezTo>
                <a:cubicBezTo>
                  <a:pt x="226274" y="0"/>
                  <a:pt x="228679" y="981"/>
                  <a:pt x="230494" y="2797"/>
                </a:cubicBezTo>
                <a:lnTo>
                  <a:pt x="248504" y="20807"/>
                </a:lnTo>
                <a:cubicBezTo>
                  <a:pt x="250270" y="22573"/>
                  <a:pt x="251252" y="24978"/>
                  <a:pt x="251252" y="27481"/>
                </a:cubicBezTo>
                <a:cubicBezTo>
                  <a:pt x="251252" y="29983"/>
                  <a:pt x="250270" y="32388"/>
                  <a:pt x="248455" y="34204"/>
                </a:cubicBezTo>
                <a:lnTo>
                  <a:pt x="212485" y="70174"/>
                </a:lnTo>
                <a:lnTo>
                  <a:pt x="232114" y="89803"/>
                </a:lnTo>
                <a:cubicBezTo>
                  <a:pt x="235500" y="93189"/>
                  <a:pt x="236481" y="98243"/>
                  <a:pt x="234665" y="102660"/>
                </a:cubicBezTo>
                <a:cubicBezTo>
                  <a:pt x="232850" y="107077"/>
                  <a:pt x="228531" y="109923"/>
                  <a:pt x="223771" y="109923"/>
                </a:cubicBezTo>
                <a:close/>
                <a:moveTo>
                  <a:pt x="223771" y="141329"/>
                </a:moveTo>
                <a:cubicBezTo>
                  <a:pt x="228531" y="141329"/>
                  <a:pt x="232850" y="144175"/>
                  <a:pt x="234665" y="148592"/>
                </a:cubicBezTo>
                <a:cubicBezTo>
                  <a:pt x="236481" y="153009"/>
                  <a:pt x="235500" y="158063"/>
                  <a:pt x="232114" y="161449"/>
                </a:cubicBezTo>
                <a:lnTo>
                  <a:pt x="212485" y="181078"/>
                </a:lnTo>
                <a:lnTo>
                  <a:pt x="248504" y="217097"/>
                </a:lnTo>
                <a:cubicBezTo>
                  <a:pt x="250270" y="218864"/>
                  <a:pt x="251301" y="221269"/>
                  <a:pt x="251301" y="223820"/>
                </a:cubicBezTo>
                <a:cubicBezTo>
                  <a:pt x="251301" y="226372"/>
                  <a:pt x="250320" y="228728"/>
                  <a:pt x="248504" y="230543"/>
                </a:cubicBezTo>
                <a:lnTo>
                  <a:pt x="230494" y="248553"/>
                </a:lnTo>
                <a:cubicBezTo>
                  <a:pt x="228679" y="250270"/>
                  <a:pt x="226274" y="251252"/>
                  <a:pt x="223771" y="251252"/>
                </a:cubicBezTo>
                <a:cubicBezTo>
                  <a:pt x="221269" y="251252"/>
                  <a:pt x="218864" y="250270"/>
                  <a:pt x="217048" y="248455"/>
                </a:cubicBezTo>
                <a:lnTo>
                  <a:pt x="181078" y="212485"/>
                </a:lnTo>
                <a:lnTo>
                  <a:pt x="161449" y="232114"/>
                </a:lnTo>
                <a:cubicBezTo>
                  <a:pt x="158063" y="235500"/>
                  <a:pt x="153009" y="236481"/>
                  <a:pt x="148592" y="234665"/>
                </a:cubicBezTo>
                <a:cubicBezTo>
                  <a:pt x="144175" y="232850"/>
                  <a:pt x="141329" y="228531"/>
                  <a:pt x="141329" y="223771"/>
                </a:cubicBezTo>
                <a:lnTo>
                  <a:pt x="141329" y="153107"/>
                </a:lnTo>
                <a:cubicBezTo>
                  <a:pt x="141329" y="146580"/>
                  <a:pt x="146580" y="141329"/>
                  <a:pt x="153107" y="141329"/>
                </a:cubicBezTo>
                <a:lnTo>
                  <a:pt x="223771" y="141329"/>
                </a:lnTo>
                <a:close/>
                <a:moveTo>
                  <a:pt x="98145" y="141329"/>
                </a:moveTo>
                <a:cubicBezTo>
                  <a:pt x="104672" y="141329"/>
                  <a:pt x="109923" y="146580"/>
                  <a:pt x="109923" y="153107"/>
                </a:cubicBezTo>
                <a:lnTo>
                  <a:pt x="109923" y="223771"/>
                </a:lnTo>
                <a:cubicBezTo>
                  <a:pt x="109923" y="228531"/>
                  <a:pt x="107077" y="232850"/>
                  <a:pt x="102660" y="234665"/>
                </a:cubicBezTo>
                <a:cubicBezTo>
                  <a:pt x="98243" y="236481"/>
                  <a:pt x="93189" y="235500"/>
                  <a:pt x="89803" y="232114"/>
                </a:cubicBezTo>
                <a:lnTo>
                  <a:pt x="70174" y="212485"/>
                </a:lnTo>
                <a:lnTo>
                  <a:pt x="34155" y="248504"/>
                </a:lnTo>
                <a:cubicBezTo>
                  <a:pt x="32388" y="250270"/>
                  <a:pt x="29983" y="251252"/>
                  <a:pt x="27481" y="251252"/>
                </a:cubicBezTo>
                <a:cubicBezTo>
                  <a:pt x="24978" y="251252"/>
                  <a:pt x="22573" y="250270"/>
                  <a:pt x="20758" y="248455"/>
                </a:cubicBezTo>
                <a:lnTo>
                  <a:pt x="2797" y="230494"/>
                </a:lnTo>
                <a:cubicBezTo>
                  <a:pt x="981" y="228679"/>
                  <a:pt x="0" y="226274"/>
                  <a:pt x="0" y="223771"/>
                </a:cubicBezTo>
                <a:cubicBezTo>
                  <a:pt x="0" y="221269"/>
                  <a:pt x="981" y="218864"/>
                  <a:pt x="2797" y="217048"/>
                </a:cubicBezTo>
                <a:lnTo>
                  <a:pt x="38767" y="181078"/>
                </a:lnTo>
                <a:lnTo>
                  <a:pt x="19138" y="161449"/>
                </a:lnTo>
                <a:cubicBezTo>
                  <a:pt x="15752" y="158063"/>
                  <a:pt x="14771" y="153009"/>
                  <a:pt x="16587" y="148592"/>
                </a:cubicBezTo>
                <a:cubicBezTo>
                  <a:pt x="18402" y="144175"/>
                  <a:pt x="22721" y="141329"/>
                  <a:pt x="27481" y="141329"/>
                </a:cubicBezTo>
                <a:lnTo>
                  <a:pt x="98145" y="141329"/>
                </a:lnTo>
                <a:close/>
                <a:moveTo>
                  <a:pt x="27481" y="109923"/>
                </a:moveTo>
                <a:cubicBezTo>
                  <a:pt x="22721" y="109923"/>
                  <a:pt x="18402" y="107077"/>
                  <a:pt x="16587" y="102660"/>
                </a:cubicBezTo>
                <a:cubicBezTo>
                  <a:pt x="14771" y="98243"/>
                  <a:pt x="15801" y="93189"/>
                  <a:pt x="19138" y="89803"/>
                </a:cubicBezTo>
                <a:lnTo>
                  <a:pt x="38767" y="70174"/>
                </a:lnTo>
                <a:lnTo>
                  <a:pt x="2797" y="34204"/>
                </a:lnTo>
                <a:cubicBezTo>
                  <a:pt x="981" y="32388"/>
                  <a:pt x="0" y="29983"/>
                  <a:pt x="0" y="27481"/>
                </a:cubicBezTo>
                <a:cubicBezTo>
                  <a:pt x="0" y="24978"/>
                  <a:pt x="981" y="22573"/>
                  <a:pt x="2797" y="20758"/>
                </a:cubicBezTo>
                <a:lnTo>
                  <a:pt x="20758" y="2797"/>
                </a:lnTo>
                <a:cubicBezTo>
                  <a:pt x="22573" y="981"/>
                  <a:pt x="24978" y="0"/>
                  <a:pt x="27481" y="0"/>
                </a:cubicBezTo>
                <a:cubicBezTo>
                  <a:pt x="29983" y="0"/>
                  <a:pt x="32388" y="981"/>
                  <a:pt x="34204" y="2797"/>
                </a:cubicBezTo>
                <a:lnTo>
                  <a:pt x="70174" y="38767"/>
                </a:lnTo>
                <a:lnTo>
                  <a:pt x="89803" y="19138"/>
                </a:lnTo>
                <a:cubicBezTo>
                  <a:pt x="93189" y="15752"/>
                  <a:pt x="98243" y="14771"/>
                  <a:pt x="102660" y="16587"/>
                </a:cubicBezTo>
                <a:cubicBezTo>
                  <a:pt x="107077" y="18402"/>
                  <a:pt x="109923" y="22721"/>
                  <a:pt x="109923" y="27481"/>
                </a:cubicBezTo>
                <a:lnTo>
                  <a:pt x="109923" y="98145"/>
                </a:lnTo>
                <a:cubicBezTo>
                  <a:pt x="109923" y="104672"/>
                  <a:pt x="104672" y="109923"/>
                  <a:pt x="98145" y="109923"/>
                </a:cubicBezTo>
                <a:lnTo>
                  <a:pt x="27481" y="10992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8" name="Text 66"/>
          <p:cNvSpPr/>
          <p:nvPr/>
        </p:nvSpPr>
        <p:spPr>
          <a:xfrm>
            <a:off x="1180884" y="8095980"/>
            <a:ext cx="154519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LZMA/LZMA2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16068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7z默认算法,高压缩率,适中速度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4385033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4623723" y="8146230"/>
            <a:ext cx="251252" cy="251252"/>
          </a:xfrm>
          <a:custGeom>
            <a:avLst/>
            <a:gdLst/>
            <a:ahLst/>
            <a:cxnLst/>
            <a:rect l="l" t="t" r="r" b="b"/>
            <a:pathLst>
              <a:path w="251252" h="251252">
                <a:moveTo>
                  <a:pt x="141329" y="15703"/>
                </a:moveTo>
                <a:cubicBezTo>
                  <a:pt x="141329" y="24389"/>
                  <a:pt x="148347" y="31406"/>
                  <a:pt x="157032" y="31406"/>
                </a:cubicBezTo>
                <a:lnTo>
                  <a:pt x="176662" y="31406"/>
                </a:lnTo>
                <a:cubicBezTo>
                  <a:pt x="183188" y="31406"/>
                  <a:pt x="188439" y="36657"/>
                  <a:pt x="188439" y="43184"/>
                </a:cubicBezTo>
                <a:cubicBezTo>
                  <a:pt x="188439" y="49711"/>
                  <a:pt x="183188" y="54961"/>
                  <a:pt x="176662" y="54961"/>
                </a:cubicBezTo>
                <a:lnTo>
                  <a:pt x="15703" y="54961"/>
                </a:lnTo>
                <a:cubicBezTo>
                  <a:pt x="7017" y="54961"/>
                  <a:pt x="0" y="61979"/>
                  <a:pt x="0" y="70665"/>
                </a:cubicBezTo>
                <a:cubicBezTo>
                  <a:pt x="0" y="79350"/>
                  <a:pt x="7017" y="86368"/>
                  <a:pt x="15703" y="86368"/>
                </a:cubicBezTo>
                <a:lnTo>
                  <a:pt x="176662" y="86368"/>
                </a:lnTo>
                <a:cubicBezTo>
                  <a:pt x="200511" y="86368"/>
                  <a:pt x="219845" y="67033"/>
                  <a:pt x="219845" y="43184"/>
                </a:cubicBezTo>
                <a:cubicBezTo>
                  <a:pt x="219845" y="19335"/>
                  <a:pt x="200511" y="0"/>
                  <a:pt x="176662" y="0"/>
                </a:cubicBezTo>
                <a:lnTo>
                  <a:pt x="157032" y="0"/>
                </a:lnTo>
                <a:cubicBezTo>
                  <a:pt x="148347" y="0"/>
                  <a:pt x="141329" y="7017"/>
                  <a:pt x="141329" y="15703"/>
                </a:cubicBezTo>
                <a:close/>
                <a:moveTo>
                  <a:pt x="172736" y="188439"/>
                </a:moveTo>
                <a:cubicBezTo>
                  <a:pt x="172736" y="197125"/>
                  <a:pt x="179753" y="204142"/>
                  <a:pt x="188439" y="204142"/>
                </a:cubicBezTo>
                <a:lnTo>
                  <a:pt x="204142" y="204142"/>
                </a:lnTo>
                <a:cubicBezTo>
                  <a:pt x="230151" y="204142"/>
                  <a:pt x="251252" y="183041"/>
                  <a:pt x="251252" y="157032"/>
                </a:cubicBezTo>
                <a:cubicBezTo>
                  <a:pt x="251252" y="131024"/>
                  <a:pt x="230151" y="109923"/>
                  <a:pt x="204142" y="109923"/>
                </a:cubicBezTo>
                <a:lnTo>
                  <a:pt x="15703" y="109923"/>
                </a:lnTo>
                <a:cubicBezTo>
                  <a:pt x="7017" y="109923"/>
                  <a:pt x="0" y="116940"/>
                  <a:pt x="0" y="125626"/>
                </a:cubicBezTo>
                <a:cubicBezTo>
                  <a:pt x="0" y="134312"/>
                  <a:pt x="7017" y="141329"/>
                  <a:pt x="15703" y="141329"/>
                </a:cubicBezTo>
                <a:lnTo>
                  <a:pt x="204142" y="141329"/>
                </a:lnTo>
                <a:cubicBezTo>
                  <a:pt x="212828" y="141329"/>
                  <a:pt x="219845" y="148347"/>
                  <a:pt x="219845" y="157032"/>
                </a:cubicBezTo>
                <a:cubicBezTo>
                  <a:pt x="219845" y="165718"/>
                  <a:pt x="212828" y="172736"/>
                  <a:pt x="204142" y="172736"/>
                </a:cubicBezTo>
                <a:lnTo>
                  <a:pt x="188439" y="172736"/>
                </a:lnTo>
                <a:cubicBezTo>
                  <a:pt x="179753" y="172736"/>
                  <a:pt x="172736" y="179753"/>
                  <a:pt x="172736" y="188439"/>
                </a:cubicBezTo>
                <a:close/>
                <a:moveTo>
                  <a:pt x="62813" y="251252"/>
                </a:moveTo>
                <a:lnTo>
                  <a:pt x="82442" y="251252"/>
                </a:lnTo>
                <a:cubicBezTo>
                  <a:pt x="106291" y="251252"/>
                  <a:pt x="125626" y="231917"/>
                  <a:pt x="125626" y="208068"/>
                </a:cubicBezTo>
                <a:cubicBezTo>
                  <a:pt x="125626" y="184219"/>
                  <a:pt x="106291" y="164884"/>
                  <a:pt x="82442" y="164884"/>
                </a:cubicBezTo>
                <a:lnTo>
                  <a:pt x="15703" y="164884"/>
                </a:lnTo>
                <a:cubicBezTo>
                  <a:pt x="7017" y="164884"/>
                  <a:pt x="0" y="171901"/>
                  <a:pt x="0" y="180587"/>
                </a:cubicBezTo>
                <a:cubicBezTo>
                  <a:pt x="0" y="189273"/>
                  <a:pt x="7017" y="196291"/>
                  <a:pt x="15703" y="196291"/>
                </a:cubicBezTo>
                <a:lnTo>
                  <a:pt x="82442" y="196291"/>
                </a:lnTo>
                <a:cubicBezTo>
                  <a:pt x="88969" y="196291"/>
                  <a:pt x="94219" y="201541"/>
                  <a:pt x="94219" y="208068"/>
                </a:cubicBezTo>
                <a:cubicBezTo>
                  <a:pt x="94219" y="214595"/>
                  <a:pt x="88969" y="219845"/>
                  <a:pt x="82442" y="219845"/>
                </a:cubicBezTo>
                <a:lnTo>
                  <a:pt x="62813" y="219845"/>
                </a:lnTo>
                <a:cubicBezTo>
                  <a:pt x="54127" y="219845"/>
                  <a:pt x="47110" y="226863"/>
                  <a:pt x="47110" y="235549"/>
                </a:cubicBezTo>
                <a:cubicBezTo>
                  <a:pt x="47110" y="244235"/>
                  <a:pt x="54127" y="251252"/>
                  <a:pt x="62813" y="25125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2" name="Text 70"/>
          <p:cNvSpPr/>
          <p:nvPr/>
        </p:nvSpPr>
        <p:spPr>
          <a:xfrm>
            <a:off x="5057132" y="8095980"/>
            <a:ext cx="86681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Deflate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4592316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Zip标准算法,快速,中等压缩率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61281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8468564" y="8146230"/>
            <a:ext cx="314065" cy="251252"/>
          </a:xfrm>
          <a:custGeom>
            <a:avLst/>
            <a:gdLst/>
            <a:ahLst/>
            <a:cxnLst/>
            <a:rect l="l" t="t" r="r" b="b"/>
            <a:pathLst>
              <a:path w="314065" h="251252">
                <a:moveTo>
                  <a:pt x="188439" y="15703"/>
                </a:moveTo>
                <a:lnTo>
                  <a:pt x="251252" y="15703"/>
                </a:lnTo>
                <a:cubicBezTo>
                  <a:pt x="259938" y="15703"/>
                  <a:pt x="266955" y="22721"/>
                  <a:pt x="266955" y="31406"/>
                </a:cubicBezTo>
                <a:cubicBezTo>
                  <a:pt x="266955" y="40092"/>
                  <a:pt x="259938" y="47110"/>
                  <a:pt x="251252" y="47110"/>
                </a:cubicBezTo>
                <a:lnTo>
                  <a:pt x="195505" y="47110"/>
                </a:lnTo>
                <a:cubicBezTo>
                  <a:pt x="192954" y="59770"/>
                  <a:pt x="184268" y="70223"/>
                  <a:pt x="172736" y="75228"/>
                </a:cubicBezTo>
                <a:lnTo>
                  <a:pt x="172736" y="219845"/>
                </a:lnTo>
                <a:lnTo>
                  <a:pt x="251252" y="219845"/>
                </a:lnTo>
                <a:cubicBezTo>
                  <a:pt x="259938" y="219845"/>
                  <a:pt x="266955" y="226863"/>
                  <a:pt x="266955" y="235549"/>
                </a:cubicBezTo>
                <a:cubicBezTo>
                  <a:pt x="266955" y="244235"/>
                  <a:pt x="259938" y="251252"/>
                  <a:pt x="251252" y="251252"/>
                </a:cubicBezTo>
                <a:lnTo>
                  <a:pt x="62813" y="251252"/>
                </a:lnTo>
                <a:cubicBezTo>
                  <a:pt x="54127" y="251252"/>
                  <a:pt x="47110" y="244235"/>
                  <a:pt x="47110" y="235549"/>
                </a:cubicBezTo>
                <a:cubicBezTo>
                  <a:pt x="47110" y="226863"/>
                  <a:pt x="54127" y="219845"/>
                  <a:pt x="62813" y="219845"/>
                </a:cubicBezTo>
                <a:lnTo>
                  <a:pt x="141329" y="219845"/>
                </a:lnTo>
                <a:lnTo>
                  <a:pt x="141329" y="75228"/>
                </a:lnTo>
                <a:cubicBezTo>
                  <a:pt x="129797" y="70174"/>
                  <a:pt x="121111" y="59721"/>
                  <a:pt x="118560" y="47110"/>
                </a:cubicBezTo>
                <a:lnTo>
                  <a:pt x="62813" y="47110"/>
                </a:lnTo>
                <a:cubicBezTo>
                  <a:pt x="54127" y="47110"/>
                  <a:pt x="47110" y="40092"/>
                  <a:pt x="47110" y="31406"/>
                </a:cubicBezTo>
                <a:cubicBezTo>
                  <a:pt x="47110" y="22721"/>
                  <a:pt x="54127" y="15703"/>
                  <a:pt x="62813" y="15703"/>
                </a:cubicBezTo>
                <a:lnTo>
                  <a:pt x="125626" y="15703"/>
                </a:lnTo>
                <a:cubicBezTo>
                  <a:pt x="132791" y="6183"/>
                  <a:pt x="144175" y="0"/>
                  <a:pt x="157032" y="0"/>
                </a:cubicBezTo>
                <a:cubicBezTo>
                  <a:pt x="169889" y="0"/>
                  <a:pt x="181274" y="6183"/>
                  <a:pt x="188439" y="15703"/>
                </a:cubicBezTo>
                <a:close/>
                <a:moveTo>
                  <a:pt x="215723" y="157032"/>
                </a:moveTo>
                <a:lnTo>
                  <a:pt x="286781" y="157032"/>
                </a:lnTo>
                <a:lnTo>
                  <a:pt x="251252" y="96084"/>
                </a:lnTo>
                <a:lnTo>
                  <a:pt x="215723" y="157032"/>
                </a:lnTo>
                <a:close/>
                <a:moveTo>
                  <a:pt x="251252" y="204142"/>
                </a:moveTo>
                <a:cubicBezTo>
                  <a:pt x="220385" y="204142"/>
                  <a:pt x="194720" y="187457"/>
                  <a:pt x="189420" y="165424"/>
                </a:cubicBezTo>
                <a:cubicBezTo>
                  <a:pt x="188145" y="160026"/>
                  <a:pt x="189911" y="154481"/>
                  <a:pt x="192708" y="149672"/>
                </a:cubicBezTo>
                <a:lnTo>
                  <a:pt x="239425" y="69585"/>
                </a:lnTo>
                <a:cubicBezTo>
                  <a:pt x="241879" y="65365"/>
                  <a:pt x="246394" y="62813"/>
                  <a:pt x="251252" y="62813"/>
                </a:cubicBezTo>
                <a:cubicBezTo>
                  <a:pt x="256110" y="62813"/>
                  <a:pt x="260625" y="65414"/>
                  <a:pt x="263078" y="69585"/>
                </a:cubicBezTo>
                <a:lnTo>
                  <a:pt x="309796" y="149672"/>
                </a:lnTo>
                <a:cubicBezTo>
                  <a:pt x="312593" y="154481"/>
                  <a:pt x="314359" y="160026"/>
                  <a:pt x="313083" y="165424"/>
                </a:cubicBezTo>
                <a:cubicBezTo>
                  <a:pt x="307784" y="187408"/>
                  <a:pt x="282119" y="204142"/>
                  <a:pt x="251252" y="204142"/>
                </a:cubicBezTo>
                <a:close/>
                <a:moveTo>
                  <a:pt x="62224" y="96084"/>
                </a:moveTo>
                <a:lnTo>
                  <a:pt x="26696" y="157032"/>
                </a:lnTo>
                <a:lnTo>
                  <a:pt x="97802" y="157032"/>
                </a:lnTo>
                <a:lnTo>
                  <a:pt x="62224" y="96084"/>
                </a:lnTo>
                <a:close/>
                <a:moveTo>
                  <a:pt x="442" y="165424"/>
                </a:moveTo>
                <a:cubicBezTo>
                  <a:pt x="-834" y="160026"/>
                  <a:pt x="932" y="154481"/>
                  <a:pt x="3730" y="149672"/>
                </a:cubicBezTo>
                <a:lnTo>
                  <a:pt x="50447" y="69585"/>
                </a:lnTo>
                <a:cubicBezTo>
                  <a:pt x="52900" y="65365"/>
                  <a:pt x="57415" y="62813"/>
                  <a:pt x="62273" y="62813"/>
                </a:cubicBezTo>
                <a:cubicBezTo>
                  <a:pt x="67131" y="62813"/>
                  <a:pt x="71646" y="65414"/>
                  <a:pt x="74100" y="69585"/>
                </a:cubicBezTo>
                <a:lnTo>
                  <a:pt x="120817" y="149672"/>
                </a:lnTo>
                <a:cubicBezTo>
                  <a:pt x="123614" y="154481"/>
                  <a:pt x="125381" y="160026"/>
                  <a:pt x="124105" y="165424"/>
                </a:cubicBezTo>
                <a:cubicBezTo>
                  <a:pt x="118805" y="187408"/>
                  <a:pt x="93140" y="204142"/>
                  <a:pt x="62273" y="204142"/>
                </a:cubicBezTo>
                <a:cubicBezTo>
                  <a:pt x="31406" y="204142"/>
                  <a:pt x="5741" y="187457"/>
                  <a:pt x="442" y="165424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6" name="Text 74"/>
          <p:cNvSpPr/>
          <p:nvPr/>
        </p:nvSpPr>
        <p:spPr>
          <a:xfrm>
            <a:off x="8933380" y="8095980"/>
            <a:ext cx="716068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BZip2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468564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Zip可选算法,压缩率高但速度慢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12137529" y="7888697"/>
            <a:ext cx="3618028" cy="1118071"/>
          </a:xfrm>
          <a:custGeom>
            <a:avLst/>
            <a:gdLst/>
            <a:ahLst/>
            <a:cxnLst/>
            <a:rect l="l" t="t" r="r" b="b"/>
            <a:pathLst>
              <a:path w="3618028" h="1118071">
                <a:moveTo>
                  <a:pt x="100503" y="0"/>
                </a:moveTo>
                <a:lnTo>
                  <a:pt x="3517524" y="0"/>
                </a:lnTo>
                <a:cubicBezTo>
                  <a:pt x="3573031" y="0"/>
                  <a:pt x="3618028" y="44997"/>
                  <a:pt x="3618028" y="100503"/>
                </a:cubicBezTo>
                <a:lnTo>
                  <a:pt x="3618028" y="1017568"/>
                </a:lnTo>
                <a:cubicBezTo>
                  <a:pt x="3618028" y="1073074"/>
                  <a:pt x="3573031" y="1118071"/>
                  <a:pt x="3517524" y="1118071"/>
                </a:cubicBezTo>
                <a:lnTo>
                  <a:pt x="100503" y="1118071"/>
                </a:lnTo>
                <a:cubicBezTo>
                  <a:pt x="44997" y="1118071"/>
                  <a:pt x="0" y="1073074"/>
                  <a:pt x="0" y="1017568"/>
                </a:cubicBezTo>
                <a:lnTo>
                  <a:pt x="0" y="100503"/>
                </a:lnTo>
                <a:cubicBezTo>
                  <a:pt x="0" y="45034"/>
                  <a:pt x="45034" y="0"/>
                  <a:pt x="1005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12391922" y="8146230"/>
            <a:ext cx="219845" cy="251252"/>
          </a:xfrm>
          <a:custGeom>
            <a:avLst/>
            <a:gdLst/>
            <a:ahLst/>
            <a:cxnLst/>
            <a:rect l="l" t="t" r="r" b="b"/>
            <a:pathLst>
              <a:path w="219845" h="251252">
                <a:moveTo>
                  <a:pt x="94219" y="0"/>
                </a:moveTo>
                <a:cubicBezTo>
                  <a:pt x="76897" y="0"/>
                  <a:pt x="62813" y="14084"/>
                  <a:pt x="62813" y="31406"/>
                </a:cubicBezTo>
                <a:lnTo>
                  <a:pt x="62813" y="157032"/>
                </a:lnTo>
                <a:cubicBezTo>
                  <a:pt x="62813" y="174355"/>
                  <a:pt x="76897" y="188439"/>
                  <a:pt x="94219" y="188439"/>
                </a:cubicBezTo>
                <a:lnTo>
                  <a:pt x="188439" y="188439"/>
                </a:lnTo>
                <a:cubicBezTo>
                  <a:pt x="205762" y="188439"/>
                  <a:pt x="219845" y="174355"/>
                  <a:pt x="219845" y="157032"/>
                </a:cubicBezTo>
                <a:lnTo>
                  <a:pt x="219845" y="58593"/>
                </a:lnTo>
                <a:cubicBezTo>
                  <a:pt x="219845" y="50054"/>
                  <a:pt x="216361" y="41859"/>
                  <a:pt x="210178" y="35921"/>
                </a:cubicBezTo>
                <a:lnTo>
                  <a:pt x="181863" y="8735"/>
                </a:lnTo>
                <a:cubicBezTo>
                  <a:pt x="176024" y="3141"/>
                  <a:pt x="168221" y="0"/>
                  <a:pt x="160124" y="0"/>
                </a:cubicBezTo>
                <a:lnTo>
                  <a:pt x="94219" y="0"/>
                </a:lnTo>
                <a:close/>
                <a:moveTo>
                  <a:pt x="31406" y="62813"/>
                </a:moveTo>
                <a:cubicBezTo>
                  <a:pt x="14084" y="62813"/>
                  <a:pt x="0" y="76897"/>
                  <a:pt x="0" y="94219"/>
                </a:cubicBezTo>
                <a:lnTo>
                  <a:pt x="0" y="219845"/>
                </a:lnTo>
                <a:cubicBezTo>
                  <a:pt x="0" y="237168"/>
                  <a:pt x="14084" y="251252"/>
                  <a:pt x="31406" y="251252"/>
                </a:cubicBezTo>
                <a:lnTo>
                  <a:pt x="125626" y="251252"/>
                </a:lnTo>
                <a:cubicBezTo>
                  <a:pt x="142949" y="251252"/>
                  <a:pt x="157032" y="237168"/>
                  <a:pt x="157032" y="219845"/>
                </a:cubicBezTo>
                <a:lnTo>
                  <a:pt x="157032" y="211994"/>
                </a:lnTo>
                <a:lnTo>
                  <a:pt x="125626" y="211994"/>
                </a:lnTo>
                <a:lnTo>
                  <a:pt x="125626" y="219845"/>
                </a:lnTo>
                <a:lnTo>
                  <a:pt x="31406" y="219845"/>
                </a:lnTo>
                <a:lnTo>
                  <a:pt x="31406" y="94219"/>
                </a:lnTo>
                <a:lnTo>
                  <a:pt x="39258" y="94219"/>
                </a:lnTo>
                <a:lnTo>
                  <a:pt x="39258" y="62813"/>
                </a:lnTo>
                <a:lnTo>
                  <a:pt x="31406" y="62813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0" name="Text 78"/>
          <p:cNvSpPr/>
          <p:nvPr/>
        </p:nvSpPr>
        <p:spPr>
          <a:xfrm>
            <a:off x="12809628" y="8095980"/>
            <a:ext cx="804006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Stored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2344812" y="8548233"/>
            <a:ext cx="3291400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不压缩,仅打包,最快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ltexsoft.com/647e53edadce5dc2ee4c9bdd86598b77503a1713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19052" b="1905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8416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08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32004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实现Windows与Linux兼容的关键技术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通过抽象接口统一平台差异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条件编译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支持Windows和Linux文件系统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跨平台兼容层设计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330700"/>
          </a:xfrm>
          <a:custGeom>
            <a:avLst/>
            <a:gdLst/>
            <a:ahLst/>
            <a:cxnLst/>
            <a:rect l="l" t="t" r="r" b="b"/>
            <a:pathLst>
              <a:path w="7480300" h="4330700">
                <a:moveTo>
                  <a:pt x="101598" y="0"/>
                </a:moveTo>
                <a:lnTo>
                  <a:pt x="7378702" y="0"/>
                </a:lnTo>
                <a:cubicBezTo>
                  <a:pt x="7434813" y="0"/>
                  <a:pt x="7480300" y="45487"/>
                  <a:pt x="7480300" y="101598"/>
                </a:cubicBezTo>
                <a:lnTo>
                  <a:pt x="7480300" y="4229102"/>
                </a:lnTo>
                <a:cubicBezTo>
                  <a:pt x="7480300" y="4285213"/>
                  <a:pt x="7434813" y="4330700"/>
                  <a:pt x="7378702" y="4330700"/>
                </a:cubicBezTo>
                <a:lnTo>
                  <a:pt x="101598" y="4330700"/>
                </a:lnTo>
                <a:cubicBezTo>
                  <a:pt x="45487" y="4330700"/>
                  <a:pt x="0" y="4285213"/>
                  <a:pt x="0" y="42291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平台差异处理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文件路径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C:\path\file.txt (反斜杠,盘符)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27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/home/user/file.txt (正斜杠,挂载点)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7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std::filesystem::path自动处理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4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927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文件属性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7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FILE_ATTRIBUTE_READONLY/HIDDEN/SYSTEM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S_IRUSR/S_IWUSR/S_IXUSR等POSIX权限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7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FileEntityMeta同时保留两种属性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61350" y="1428750"/>
            <a:ext cx="7480300" cy="4330700"/>
          </a:xfrm>
          <a:custGeom>
            <a:avLst/>
            <a:gdLst/>
            <a:ahLst/>
            <a:cxnLst/>
            <a:rect l="l" t="t" r="r" b="b"/>
            <a:pathLst>
              <a:path w="7480300" h="4330700">
                <a:moveTo>
                  <a:pt x="101598" y="0"/>
                </a:moveTo>
                <a:lnTo>
                  <a:pt x="7378702" y="0"/>
                </a:lnTo>
                <a:cubicBezTo>
                  <a:pt x="7434813" y="0"/>
                  <a:pt x="7480300" y="45487"/>
                  <a:pt x="7480300" y="101598"/>
                </a:cubicBezTo>
                <a:lnTo>
                  <a:pt x="7480300" y="4229102"/>
                </a:lnTo>
                <a:cubicBezTo>
                  <a:pt x="7480300" y="4285213"/>
                  <a:pt x="7434813" y="4330700"/>
                  <a:pt x="7378702" y="4330700"/>
                </a:cubicBezTo>
                <a:lnTo>
                  <a:pt x="101598" y="4330700"/>
                </a:lnTo>
                <a:cubicBezTo>
                  <a:pt x="45487" y="4330700"/>
                  <a:pt x="0" y="4285213"/>
                  <a:pt x="0" y="42291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时间处理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521700" y="21971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时间表示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74100" y="2755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FILETIME(1601年起,100ns单位)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4100" y="3060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time_t(1970年起,秒)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74100" y="33655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std::chrono::system_clock::time_point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21700" y="3924300"/>
            <a:ext cx="6959600" cy="1574800"/>
          </a:xfrm>
          <a:custGeom>
            <a:avLst/>
            <a:gdLst/>
            <a:ahLst/>
            <a:cxnLst/>
            <a:rect l="l" t="t" r="r" b="b"/>
            <a:pathLst>
              <a:path w="6959600" h="1574800">
                <a:moveTo>
                  <a:pt x="101606" y="0"/>
                </a:moveTo>
                <a:lnTo>
                  <a:pt x="6857994" y="0"/>
                </a:lnTo>
                <a:cubicBezTo>
                  <a:pt x="6914109" y="0"/>
                  <a:pt x="6959600" y="45491"/>
                  <a:pt x="6959600" y="101606"/>
                </a:cubicBezTo>
                <a:lnTo>
                  <a:pt x="6959600" y="1473194"/>
                </a:lnTo>
                <a:cubicBezTo>
                  <a:pt x="6959600" y="1529309"/>
                  <a:pt x="6914109" y="1574800"/>
                  <a:pt x="685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Text 22"/>
          <p:cNvSpPr/>
          <p:nvPr/>
        </p:nvSpPr>
        <p:spPr>
          <a:xfrm>
            <a:off x="8674100" y="40767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用户/组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74100" y="44831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SID(Security Identifier)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674100" y="47879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UID/GID, passwd结构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74100" y="50927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统一:</a:t>
            </a: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用户名/组名字符串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4350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39775" y="6286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0" name="Text 28"/>
          <p:cNvSpPr/>
          <p:nvPr/>
        </p:nvSpPr>
        <p:spPr>
          <a:xfrm>
            <a:off x="1193800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条件编译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3900" y="6743700"/>
            <a:ext cx="4483100" cy="1473200"/>
          </a:xfrm>
          <a:custGeom>
            <a:avLst/>
            <a:gdLst/>
            <a:ahLst/>
            <a:cxnLst/>
            <a:rect l="l" t="t" r="r" b="b"/>
            <a:pathLst>
              <a:path w="4483100" h="1473200">
                <a:moveTo>
                  <a:pt x="50796" y="0"/>
                </a:moveTo>
                <a:lnTo>
                  <a:pt x="4432304" y="0"/>
                </a:lnTo>
                <a:cubicBezTo>
                  <a:pt x="4460358" y="0"/>
                  <a:pt x="4483100" y="22742"/>
                  <a:pt x="4483100" y="50796"/>
                </a:cubicBezTo>
                <a:lnTo>
                  <a:pt x="4483100" y="1422404"/>
                </a:lnTo>
                <a:cubicBezTo>
                  <a:pt x="4483100" y="1450458"/>
                  <a:pt x="4460358" y="1473200"/>
                  <a:pt x="4432304" y="1473200"/>
                </a:cubicBezTo>
                <a:lnTo>
                  <a:pt x="50796" y="1473200"/>
                </a:lnTo>
                <a:cubicBezTo>
                  <a:pt x="22742" y="1473200"/>
                  <a:pt x="0" y="1450458"/>
                  <a:pt x="0" y="14224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23900" y="6743700"/>
            <a:ext cx="4572000" cy="1473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#ifdef _WIN32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Windows实现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#else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Linux实现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#endif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78984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920284" y="6286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5" name="Text 33"/>
          <p:cNvSpPr/>
          <p:nvPr/>
        </p:nvSpPr>
        <p:spPr>
          <a:xfrm>
            <a:off x="6358434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抽象接口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88534" y="6743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888534" y="6743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Device接口统一文件操作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88534" y="73025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888534" y="73025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FileEntityMeta统一元数据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43617" y="6026150"/>
            <a:ext cx="4902200" cy="2400300"/>
          </a:xfrm>
          <a:custGeom>
            <a:avLst/>
            <a:gdLst/>
            <a:ahLst/>
            <a:cxnLst/>
            <a:rect l="l" t="t" r="r" b="b"/>
            <a:pathLst>
              <a:path w="4902200" h="2400300">
                <a:moveTo>
                  <a:pt x="101605" y="0"/>
                </a:moveTo>
                <a:lnTo>
                  <a:pt x="4800595" y="0"/>
                </a:lnTo>
                <a:cubicBezTo>
                  <a:pt x="4856710" y="0"/>
                  <a:pt x="4902200" y="45490"/>
                  <a:pt x="4902200" y="101605"/>
                </a:cubicBezTo>
                <a:lnTo>
                  <a:pt x="4902200" y="2298695"/>
                </a:lnTo>
                <a:cubicBezTo>
                  <a:pt x="4902200" y="2354810"/>
                  <a:pt x="4856710" y="2400300"/>
                  <a:pt x="4800595" y="2400300"/>
                </a:cubicBezTo>
                <a:lnTo>
                  <a:pt x="101605" y="2400300"/>
                </a:lnTo>
                <a:cubicBezTo>
                  <a:pt x="45490" y="2400300"/>
                  <a:pt x="0" y="2354810"/>
                  <a:pt x="0" y="22986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1100792" y="62865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3344" y="15875"/>
                </a:moveTo>
                <a:lnTo>
                  <a:pt x="11906" y="15875"/>
                </a:lnTo>
                <a:cubicBezTo>
                  <a:pt x="5308" y="15875"/>
                  <a:pt x="0" y="21183"/>
                  <a:pt x="0" y="27781"/>
                </a:cubicBezTo>
                <a:lnTo>
                  <a:pt x="0" y="99219"/>
                </a:lnTo>
                <a:cubicBezTo>
                  <a:pt x="0" y="104031"/>
                  <a:pt x="2877" y="108396"/>
                  <a:pt x="7342" y="110232"/>
                </a:cubicBezTo>
                <a:cubicBezTo>
                  <a:pt x="11807" y="112068"/>
                  <a:pt x="16917" y="111026"/>
                  <a:pt x="20340" y="107652"/>
                </a:cubicBezTo>
                <a:lnTo>
                  <a:pt x="40184" y="87809"/>
                </a:lnTo>
                <a:lnTo>
                  <a:pt x="79375" y="127000"/>
                </a:lnTo>
                <a:lnTo>
                  <a:pt x="40184" y="166191"/>
                </a:lnTo>
                <a:lnTo>
                  <a:pt x="20340" y="146348"/>
                </a:lnTo>
                <a:cubicBezTo>
                  <a:pt x="16917" y="142925"/>
                  <a:pt x="11807" y="141932"/>
                  <a:pt x="7342" y="143768"/>
                </a:cubicBezTo>
                <a:cubicBezTo>
                  <a:pt x="2877" y="145604"/>
                  <a:pt x="0" y="149969"/>
                  <a:pt x="0" y="154781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lnTo>
                  <a:pt x="83344" y="238125"/>
                </a:lnTo>
                <a:cubicBezTo>
                  <a:pt x="88156" y="238125"/>
                  <a:pt x="92521" y="235248"/>
                  <a:pt x="94357" y="230783"/>
                </a:cubicBezTo>
                <a:cubicBezTo>
                  <a:pt x="96193" y="226318"/>
                  <a:pt x="95200" y="221208"/>
                  <a:pt x="91777" y="217785"/>
                </a:cubicBezTo>
                <a:lnTo>
                  <a:pt x="71934" y="197941"/>
                </a:lnTo>
                <a:lnTo>
                  <a:pt x="111125" y="158750"/>
                </a:lnTo>
                <a:lnTo>
                  <a:pt x="150316" y="197941"/>
                </a:lnTo>
                <a:lnTo>
                  <a:pt x="130473" y="217785"/>
                </a:lnTo>
                <a:cubicBezTo>
                  <a:pt x="127050" y="221208"/>
                  <a:pt x="126057" y="226318"/>
                  <a:pt x="127893" y="230783"/>
                </a:cubicBezTo>
                <a:cubicBezTo>
                  <a:pt x="129729" y="235248"/>
                  <a:pt x="134094" y="238125"/>
                  <a:pt x="138906" y="238125"/>
                </a:cubicBezTo>
                <a:lnTo>
                  <a:pt x="210344" y="238125"/>
                </a:lnTo>
                <a:cubicBezTo>
                  <a:pt x="216942" y="238125"/>
                  <a:pt x="222250" y="232817"/>
                  <a:pt x="222250" y="226219"/>
                </a:cubicBezTo>
                <a:lnTo>
                  <a:pt x="222250" y="154781"/>
                </a:lnTo>
                <a:cubicBezTo>
                  <a:pt x="222250" y="149969"/>
                  <a:pt x="219373" y="145604"/>
                  <a:pt x="214908" y="143768"/>
                </a:cubicBezTo>
                <a:cubicBezTo>
                  <a:pt x="210443" y="141932"/>
                  <a:pt x="205333" y="142925"/>
                  <a:pt x="201910" y="146348"/>
                </a:cubicBezTo>
                <a:lnTo>
                  <a:pt x="182066" y="166191"/>
                </a:lnTo>
                <a:lnTo>
                  <a:pt x="142875" y="127000"/>
                </a:lnTo>
                <a:lnTo>
                  <a:pt x="182066" y="87809"/>
                </a:lnTo>
                <a:lnTo>
                  <a:pt x="201910" y="107652"/>
                </a:lnTo>
                <a:cubicBezTo>
                  <a:pt x="205333" y="111075"/>
                  <a:pt x="210443" y="112068"/>
                  <a:pt x="214908" y="110232"/>
                </a:cubicBezTo>
                <a:cubicBezTo>
                  <a:pt x="219373" y="108396"/>
                  <a:pt x="222250" y="104031"/>
                  <a:pt x="222250" y="99219"/>
                </a:cubicBezTo>
                <a:lnTo>
                  <a:pt x="222250" y="27781"/>
                </a:lnTo>
                <a:cubicBezTo>
                  <a:pt x="222250" y="21183"/>
                  <a:pt x="216942" y="15875"/>
                  <a:pt x="210344" y="15875"/>
                </a:cubicBezTo>
                <a:lnTo>
                  <a:pt x="138906" y="15875"/>
                </a:lnTo>
                <a:cubicBezTo>
                  <a:pt x="134094" y="15875"/>
                  <a:pt x="129729" y="18752"/>
                  <a:pt x="127893" y="23217"/>
                </a:cubicBezTo>
                <a:cubicBezTo>
                  <a:pt x="126057" y="27682"/>
                  <a:pt x="127099" y="32792"/>
                  <a:pt x="130473" y="36215"/>
                </a:cubicBezTo>
                <a:lnTo>
                  <a:pt x="150316" y="56059"/>
                </a:lnTo>
                <a:lnTo>
                  <a:pt x="111125" y="95250"/>
                </a:lnTo>
                <a:lnTo>
                  <a:pt x="71934" y="56059"/>
                </a:lnTo>
                <a:lnTo>
                  <a:pt x="91777" y="36215"/>
                </a:lnTo>
                <a:cubicBezTo>
                  <a:pt x="95200" y="32792"/>
                  <a:pt x="96193" y="27682"/>
                  <a:pt x="94357" y="23217"/>
                </a:cubicBezTo>
                <a:cubicBezTo>
                  <a:pt x="92521" y="18752"/>
                  <a:pt x="88156" y="15875"/>
                  <a:pt x="83344" y="1587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2" name="Text 40"/>
          <p:cNvSpPr/>
          <p:nvPr/>
        </p:nvSpPr>
        <p:spPr>
          <a:xfrm>
            <a:off x="11523067" y="62357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053167" y="67437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53167" y="67437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当前实现WindowsDevice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53167" y="7302500"/>
            <a:ext cx="4483100" cy="457200"/>
          </a:xfrm>
          <a:custGeom>
            <a:avLst/>
            <a:gdLst/>
            <a:ahLst/>
            <a:cxnLst/>
            <a:rect l="l" t="t" r="r" b="b"/>
            <a:pathLst>
              <a:path w="4483100" h="457200">
                <a:moveTo>
                  <a:pt x="50799" y="0"/>
                </a:moveTo>
                <a:lnTo>
                  <a:pt x="4432301" y="0"/>
                </a:lnTo>
                <a:cubicBezTo>
                  <a:pt x="4460356" y="0"/>
                  <a:pt x="4483100" y="22744"/>
                  <a:pt x="4483100" y="50799"/>
                </a:cubicBezTo>
                <a:lnTo>
                  <a:pt x="4483100" y="406401"/>
                </a:lnTo>
                <a:cubicBezTo>
                  <a:pt x="4483100" y="434456"/>
                  <a:pt x="4460356" y="457200"/>
                  <a:pt x="44323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1053167" y="7302500"/>
            <a:ext cx="4572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未来可添加LinuxDevice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4375" b="8406"/>
          <a:stretch/>
        </p:blipFill>
        <p:spPr>
          <a:xfrm>
            <a:off x="0" y="0"/>
            <a:ext cx="1697138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124200" cy="762000"/>
          </a:xfrm>
          <a:custGeom>
            <a:avLst/>
            <a:gdLst/>
            <a:ahLst/>
            <a:cxnLst/>
            <a:rect l="l" t="t" r="r" b="b"/>
            <a:pathLst>
              <a:path w="3124200" h="762000">
                <a:moveTo>
                  <a:pt x="0" y="0"/>
                </a:moveTo>
                <a:lnTo>
                  <a:pt x="3124200" y="0"/>
                </a:lnTo>
                <a:lnTo>
                  <a:pt x="3124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67354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09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体系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完善的单元测试与功能测试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GoogleTest框架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覆盖核心模块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CLI端到端验证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所有用例通过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15477119" cy="502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5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单元测试覆盖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504" y="1105509"/>
            <a:ext cx="804006" cy="50250"/>
          </a:xfrm>
          <a:custGeom>
            <a:avLst/>
            <a:gdLst/>
            <a:ahLst/>
            <a:cxnLst/>
            <a:rect l="l" t="t" r="r" b="b"/>
            <a:pathLst>
              <a:path w="804006" h="50250">
                <a:moveTo>
                  <a:pt x="0" y="0"/>
                </a:moveTo>
                <a:lnTo>
                  <a:pt x="804006" y="0"/>
                </a:lnTo>
                <a:lnTo>
                  <a:pt x="804006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08785" y="1413292"/>
            <a:ext cx="15238430" cy="6625199"/>
          </a:xfrm>
          <a:custGeom>
            <a:avLst/>
            <a:gdLst/>
            <a:ahLst/>
            <a:cxnLst/>
            <a:rect l="l" t="t" r="r" b="b"/>
            <a:pathLst>
              <a:path w="15238430" h="6344111">
                <a:moveTo>
                  <a:pt x="100491" y="0"/>
                </a:moveTo>
                <a:lnTo>
                  <a:pt x="15137939" y="0"/>
                </a:lnTo>
                <a:cubicBezTo>
                  <a:pt x="15193438" y="0"/>
                  <a:pt x="15238430" y="44991"/>
                  <a:pt x="15238430" y="100491"/>
                </a:cubicBezTo>
                <a:lnTo>
                  <a:pt x="15238430" y="6243621"/>
                </a:lnTo>
                <a:cubicBezTo>
                  <a:pt x="15238430" y="6299120"/>
                  <a:pt x="15193438" y="6344111"/>
                  <a:pt x="15137939" y="6344111"/>
                </a:cubicBezTo>
                <a:lnTo>
                  <a:pt x="100491" y="6344111"/>
                </a:lnTo>
                <a:cubicBezTo>
                  <a:pt x="44991" y="6344111"/>
                  <a:pt x="0" y="6299120"/>
                  <a:pt x="0" y="6243621"/>
                </a:cubicBezTo>
                <a:lnTo>
                  <a:pt x="0" y="100491"/>
                </a:lnTo>
                <a:cubicBezTo>
                  <a:pt x="0" y="44991"/>
                  <a:pt x="44991" y="0"/>
                  <a:pt x="10049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6318" y="1670825"/>
            <a:ext cx="14848989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测试模块与用例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444" y="2223580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91444" y="2223580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67320" y="2374331"/>
            <a:ext cx="1306510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设备抽象测试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50493" y="2374331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50493" y="2374331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7320" y="277633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TestFolder: 枚举目录验证类型和子项数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7320" y="307783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TestFiles: 读取普通/隐藏/只读文件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7320" y="3379338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TestSymbolicLink: 验证符号链接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7320" y="3680841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TestWriteFolder/File: 拷贝并校验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1444" y="4233595"/>
            <a:ext cx="7210930" cy="1859264"/>
          </a:xfrm>
          <a:custGeom>
            <a:avLst/>
            <a:gdLst/>
            <a:ahLst/>
            <a:cxnLst/>
            <a:rect l="l" t="t" r="r" b="b"/>
            <a:pathLst>
              <a:path w="7210930" h="1859264">
                <a:moveTo>
                  <a:pt x="50250" y="0"/>
                </a:moveTo>
                <a:lnTo>
                  <a:pt x="7110437" y="0"/>
                </a:lnTo>
                <a:cubicBezTo>
                  <a:pt x="7165938" y="0"/>
                  <a:pt x="7210930" y="44992"/>
                  <a:pt x="7210930" y="100493"/>
                </a:cubicBezTo>
                <a:lnTo>
                  <a:pt x="7210930" y="1758771"/>
                </a:lnTo>
                <a:cubicBezTo>
                  <a:pt x="7210930" y="1814272"/>
                  <a:pt x="7165938" y="1859264"/>
                  <a:pt x="7110437" y="1859264"/>
                </a:cubicBez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91444" y="4233595"/>
            <a:ext cx="50250" cy="1859264"/>
          </a:xfrm>
          <a:custGeom>
            <a:avLst/>
            <a:gdLst/>
            <a:ahLst/>
            <a:cxnLst/>
            <a:rect l="l" t="t" r="r" b="b"/>
            <a:pathLst>
              <a:path w="50250" h="1859264">
                <a:moveTo>
                  <a:pt x="50250" y="0"/>
                </a:moveTo>
                <a:lnTo>
                  <a:pt x="50250" y="0"/>
                </a:lnTo>
                <a:lnTo>
                  <a:pt x="50250" y="1859264"/>
                </a:lnTo>
                <a:lnTo>
                  <a:pt x="50250" y="1859264"/>
                </a:lnTo>
                <a:cubicBezTo>
                  <a:pt x="22498" y="1859264"/>
                  <a:pt x="0" y="1836766"/>
                  <a:pt x="0" y="1809014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967320" y="4384346"/>
            <a:ext cx="1306510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压缩设备测试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50493" y="4384346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50493" y="4384346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7320" y="478634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TestTarDevice: 物理→Tar→读取校验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7320" y="508785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TestZipDevice: 物理→Zip→读取校验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7320" y="5389354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TestZipEncDevice: 加密写入与读取验证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320" y="5690856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TestBackupController: 控制器驱动备份恢复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91444" y="6243611"/>
            <a:ext cx="7210930" cy="1557762"/>
          </a:xfrm>
          <a:custGeom>
            <a:avLst/>
            <a:gdLst/>
            <a:ahLst/>
            <a:cxnLst/>
            <a:rect l="l" t="t" r="r" b="b"/>
            <a:pathLst>
              <a:path w="7210930" h="1557762">
                <a:moveTo>
                  <a:pt x="50250" y="0"/>
                </a:moveTo>
                <a:lnTo>
                  <a:pt x="7110424" y="0"/>
                </a:lnTo>
                <a:cubicBezTo>
                  <a:pt x="7165932" y="0"/>
                  <a:pt x="7210930" y="44998"/>
                  <a:pt x="7210930" y="100507"/>
                </a:cubicBezTo>
                <a:lnTo>
                  <a:pt x="7210930" y="1457255"/>
                </a:lnTo>
                <a:cubicBezTo>
                  <a:pt x="7210930" y="1512764"/>
                  <a:pt x="7165932" y="1557762"/>
                  <a:pt x="7110424" y="1557762"/>
                </a:cubicBez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498"/>
                  <a:pt x="22498" y="0"/>
                  <a:pt x="502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Shape 23"/>
          <p:cNvSpPr/>
          <p:nvPr/>
        </p:nvSpPr>
        <p:spPr>
          <a:xfrm>
            <a:off x="791444" y="6243611"/>
            <a:ext cx="50250" cy="1557762"/>
          </a:xfrm>
          <a:custGeom>
            <a:avLst/>
            <a:gdLst/>
            <a:ahLst/>
            <a:cxnLst/>
            <a:rect l="l" t="t" r="r" b="b"/>
            <a:pathLst>
              <a:path w="50250" h="1557762">
                <a:moveTo>
                  <a:pt x="50250" y="0"/>
                </a:moveTo>
                <a:lnTo>
                  <a:pt x="50250" y="0"/>
                </a:lnTo>
                <a:lnTo>
                  <a:pt x="50250" y="1557762"/>
                </a:lnTo>
                <a:lnTo>
                  <a:pt x="50250" y="1557762"/>
                </a:lnTo>
                <a:cubicBezTo>
                  <a:pt x="22498" y="1557762"/>
                  <a:pt x="0" y="1535264"/>
                  <a:pt x="0" y="1507512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6" name="Text 24"/>
          <p:cNvSpPr/>
          <p:nvPr/>
        </p:nvSpPr>
        <p:spPr>
          <a:xfrm>
            <a:off x="967320" y="6394362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加密测试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50493" y="6394362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350493" y="6394362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7320" y="6796365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ZipCrypto: 加解密往返一致性验证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7320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RC4: 加解密往返一致性验证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7320" y="7399369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密码错误检测和标志设置</a:t>
            </a:r>
            <a:endParaRPr lang="en-US" sz="1600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8601732-4798-ADEE-B058-D3B5CAD43C15}"/>
              </a:ext>
            </a:extLst>
          </p:cNvPr>
          <p:cNvGrpSpPr/>
          <p:nvPr/>
        </p:nvGrpSpPr>
        <p:grpSpPr>
          <a:xfrm>
            <a:off x="8280125" y="2223580"/>
            <a:ext cx="7210930" cy="1859264"/>
            <a:chOff x="8280125" y="2223580"/>
            <a:chExt cx="7210930" cy="1859264"/>
          </a:xfrm>
        </p:grpSpPr>
        <p:sp>
          <p:nvSpPr>
            <p:cNvPr id="32" name="Shape 30"/>
            <p:cNvSpPr/>
            <p:nvPr/>
          </p:nvSpPr>
          <p:spPr>
            <a:xfrm>
              <a:off x="8280125" y="2223580"/>
              <a:ext cx="7210930" cy="1859264"/>
            </a:xfrm>
            <a:custGeom>
              <a:avLst/>
              <a:gdLst/>
              <a:ahLst/>
              <a:cxnLst/>
              <a:rect l="l" t="t" r="r" b="b"/>
              <a:pathLst>
                <a:path w="7210930" h="1859264">
                  <a:moveTo>
                    <a:pt x="50250" y="0"/>
                  </a:moveTo>
                  <a:lnTo>
                    <a:pt x="7110437" y="0"/>
                  </a:lnTo>
                  <a:cubicBezTo>
                    <a:pt x="7165938" y="0"/>
                    <a:pt x="7210930" y="44992"/>
                    <a:pt x="7210930" y="100493"/>
                  </a:cubicBezTo>
                  <a:lnTo>
                    <a:pt x="7210930" y="1758771"/>
                  </a:lnTo>
                  <a:cubicBezTo>
                    <a:pt x="7210930" y="1814272"/>
                    <a:pt x="7165938" y="1859264"/>
                    <a:pt x="7110437" y="1859264"/>
                  </a:cubicBezTo>
                  <a:lnTo>
                    <a:pt x="50250" y="1859264"/>
                  </a:lnTo>
                  <a:cubicBezTo>
                    <a:pt x="22498" y="1859264"/>
                    <a:pt x="0" y="1836766"/>
                    <a:pt x="0" y="1809014"/>
                  </a:cubicBezTo>
                  <a:lnTo>
                    <a:pt x="0" y="50250"/>
                  </a:lnTo>
                  <a:cubicBezTo>
                    <a:pt x="0" y="22516"/>
                    <a:pt x="22516" y="0"/>
                    <a:pt x="50250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33" name="Shape 31"/>
            <p:cNvSpPr/>
            <p:nvPr/>
          </p:nvSpPr>
          <p:spPr>
            <a:xfrm>
              <a:off x="8280125" y="2223580"/>
              <a:ext cx="50250" cy="1859264"/>
            </a:xfrm>
            <a:custGeom>
              <a:avLst/>
              <a:gdLst/>
              <a:ahLst/>
              <a:cxnLst/>
              <a:rect l="l" t="t" r="r" b="b"/>
              <a:pathLst>
                <a:path w="50250" h="1859264">
                  <a:moveTo>
                    <a:pt x="50250" y="0"/>
                  </a:moveTo>
                  <a:lnTo>
                    <a:pt x="50250" y="0"/>
                  </a:lnTo>
                  <a:lnTo>
                    <a:pt x="50250" y="1859264"/>
                  </a:lnTo>
                  <a:lnTo>
                    <a:pt x="50250" y="1859264"/>
                  </a:lnTo>
                  <a:cubicBezTo>
                    <a:pt x="22498" y="1859264"/>
                    <a:pt x="0" y="1836766"/>
                    <a:pt x="0" y="1809014"/>
                  </a:cubicBezTo>
                  <a:lnTo>
                    <a:pt x="0" y="50250"/>
                  </a:lnTo>
                  <a:cubicBezTo>
                    <a:pt x="0" y="22516"/>
                    <a:pt x="22516" y="0"/>
                    <a:pt x="50250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34" name="Text 32"/>
            <p:cNvSpPr/>
            <p:nvPr/>
          </p:nvSpPr>
          <p:spPr>
            <a:xfrm>
              <a:off x="8456002" y="2374331"/>
              <a:ext cx="1105509" cy="30150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83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7z设备测试</a:t>
              </a:r>
              <a:endParaRPr lang="en-US" sz="1600" dirty="0"/>
            </a:p>
          </p:txBody>
        </p:sp>
        <p:sp>
          <p:nvSpPr>
            <p:cNvPr id="35" name="Shape 33"/>
            <p:cNvSpPr/>
            <p:nvPr/>
          </p:nvSpPr>
          <p:spPr>
            <a:xfrm>
              <a:off x="14537672" y="2374331"/>
              <a:ext cx="804006" cy="301502"/>
            </a:xfrm>
            <a:custGeom>
              <a:avLst/>
              <a:gdLst/>
              <a:ahLst/>
              <a:cxnLst/>
              <a:rect l="l" t="t" r="r" b="b"/>
              <a:pathLst>
                <a:path w="804006" h="301502">
                  <a:moveTo>
                    <a:pt x="50251" y="0"/>
                  </a:moveTo>
                  <a:lnTo>
                    <a:pt x="753755" y="0"/>
                  </a:lnTo>
                  <a:cubicBezTo>
                    <a:pt x="781508" y="0"/>
                    <a:pt x="804006" y="22498"/>
                    <a:pt x="804006" y="50251"/>
                  </a:cubicBezTo>
                  <a:lnTo>
                    <a:pt x="804006" y="251251"/>
                  </a:lnTo>
                  <a:cubicBezTo>
                    <a:pt x="804006" y="279004"/>
                    <a:pt x="781508" y="301502"/>
                    <a:pt x="753755" y="301502"/>
                  </a:cubicBezTo>
                  <a:lnTo>
                    <a:pt x="50251" y="301502"/>
                  </a:lnTo>
                  <a:cubicBezTo>
                    <a:pt x="22498" y="301502"/>
                    <a:pt x="0" y="279004"/>
                    <a:pt x="0" y="251251"/>
                  </a:cubicBezTo>
                  <a:lnTo>
                    <a:pt x="0" y="50251"/>
                  </a:lnTo>
                  <a:cubicBezTo>
                    <a:pt x="0" y="22498"/>
                    <a:pt x="22498" y="0"/>
                    <a:pt x="50251" y="0"/>
                  </a:cubicBezTo>
                  <a:close/>
                </a:path>
              </a:pathLst>
            </a:custGeom>
            <a:solidFill>
              <a:srgbClr val="F0B100">
                <a:alpha val="20000"/>
              </a:srgbClr>
            </a:solidFill>
            <a:ln/>
          </p:spPr>
        </p:sp>
        <p:sp>
          <p:nvSpPr>
            <p:cNvPr id="36" name="Text 34"/>
            <p:cNvSpPr/>
            <p:nvPr/>
          </p:nvSpPr>
          <p:spPr>
            <a:xfrm>
              <a:off x="14537672" y="2374331"/>
              <a:ext cx="879382" cy="301502"/>
            </a:xfrm>
            <a:prstGeom prst="rect">
              <a:avLst/>
            </a:prstGeom>
            <a:noFill/>
            <a:ln/>
          </p:spPr>
          <p:txBody>
            <a:bodyPr wrap="square" lIns="100501" tIns="50250" rIns="100501" bIns="50250" rtlCol="0" anchor="ctr"/>
            <a:lstStyle/>
            <a:p>
              <a:pPr>
                <a:lnSpc>
                  <a:spcPct val="110000"/>
                </a:lnSpc>
              </a:pPr>
              <a:r>
                <a:rPr lang="en-US" sz="1187" dirty="0">
                  <a:solidFill>
                    <a:srgbClr val="FDC7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条件通过</a:t>
              </a:r>
              <a:endParaRPr lang="en-US" sz="1600" dirty="0"/>
            </a:p>
          </p:txBody>
        </p:sp>
        <p:sp>
          <p:nvSpPr>
            <p:cNvPr id="37" name="Text 35"/>
            <p:cNvSpPr/>
            <p:nvPr/>
          </p:nvSpPr>
          <p:spPr>
            <a:xfrm>
              <a:off x="8456002" y="2776334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SevenZipDevice构造与读写</a:t>
              </a:r>
              <a:endParaRPr lang="en-US" sz="1600" dirty="0"/>
            </a:p>
          </p:txBody>
        </p:sp>
        <p:sp>
          <p:nvSpPr>
            <p:cNvPr id="38" name="Text 36"/>
            <p:cNvSpPr/>
            <p:nvPr/>
          </p:nvSpPr>
          <p:spPr>
            <a:xfrm>
              <a:off x="8456002" y="3077836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7z加密(AES)写入与读取</a:t>
              </a:r>
              <a:endParaRPr lang="en-US" sz="1600" dirty="0"/>
            </a:p>
          </p:txBody>
        </p:sp>
        <p:sp>
          <p:nvSpPr>
            <p:cNvPr id="39" name="Text 37"/>
            <p:cNvSpPr/>
            <p:nvPr/>
          </p:nvSpPr>
          <p:spPr>
            <a:xfrm>
              <a:off x="8456002" y="3379338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端到端备份恢复一致性</a:t>
              </a:r>
              <a:endParaRPr lang="en-US" sz="1600" dirty="0"/>
            </a:p>
          </p:txBody>
        </p:sp>
        <p:sp>
          <p:nvSpPr>
            <p:cNvPr id="40" name="Text 38"/>
            <p:cNvSpPr/>
            <p:nvPr/>
          </p:nvSpPr>
          <p:spPr>
            <a:xfrm>
              <a:off x="8456002" y="3680841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缺少7z依赖时自动跳过</a:t>
              </a:r>
              <a:endParaRPr lang="en-US" sz="16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2C659C1-879D-1F20-7EC9-ED8DF395ACCA}"/>
              </a:ext>
            </a:extLst>
          </p:cNvPr>
          <p:cNvGrpSpPr/>
          <p:nvPr/>
        </p:nvGrpSpPr>
        <p:grpSpPr>
          <a:xfrm>
            <a:off x="8280125" y="4379370"/>
            <a:ext cx="7210930" cy="1557762"/>
            <a:chOff x="8280125" y="4392622"/>
            <a:chExt cx="7210930" cy="1557762"/>
          </a:xfrm>
        </p:grpSpPr>
        <p:sp>
          <p:nvSpPr>
            <p:cNvPr id="41" name="Shape 39"/>
            <p:cNvSpPr/>
            <p:nvPr/>
          </p:nvSpPr>
          <p:spPr>
            <a:xfrm>
              <a:off x="8280125" y="4392622"/>
              <a:ext cx="7210930" cy="1557762"/>
            </a:xfrm>
            <a:custGeom>
              <a:avLst/>
              <a:gdLst/>
              <a:ahLst/>
              <a:cxnLst/>
              <a:rect l="l" t="t" r="r" b="b"/>
              <a:pathLst>
                <a:path w="7210930" h="1557762">
                  <a:moveTo>
                    <a:pt x="50250" y="0"/>
                  </a:moveTo>
                  <a:lnTo>
                    <a:pt x="7110424" y="0"/>
                  </a:lnTo>
                  <a:cubicBezTo>
                    <a:pt x="7165932" y="0"/>
                    <a:pt x="7210930" y="44998"/>
                    <a:pt x="7210930" y="100507"/>
                  </a:cubicBezTo>
                  <a:lnTo>
                    <a:pt x="7210930" y="1457255"/>
                  </a:lnTo>
                  <a:cubicBezTo>
                    <a:pt x="7210930" y="1512764"/>
                    <a:pt x="7165932" y="1557762"/>
                    <a:pt x="7110424" y="1557762"/>
                  </a:cubicBezTo>
                  <a:lnTo>
                    <a:pt x="50250" y="1557762"/>
                  </a:lnTo>
                  <a:cubicBezTo>
                    <a:pt x="22498" y="1557762"/>
                    <a:pt x="0" y="1535264"/>
                    <a:pt x="0" y="1507512"/>
                  </a:cubicBezTo>
                  <a:lnTo>
                    <a:pt x="0" y="50250"/>
                  </a:lnTo>
                  <a:cubicBezTo>
                    <a:pt x="0" y="22498"/>
                    <a:pt x="22498" y="0"/>
                    <a:pt x="50250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42" name="Shape 40"/>
            <p:cNvSpPr/>
            <p:nvPr/>
          </p:nvSpPr>
          <p:spPr>
            <a:xfrm>
              <a:off x="8280125" y="4392622"/>
              <a:ext cx="50250" cy="1557762"/>
            </a:xfrm>
            <a:custGeom>
              <a:avLst/>
              <a:gdLst/>
              <a:ahLst/>
              <a:cxnLst/>
              <a:rect l="l" t="t" r="r" b="b"/>
              <a:pathLst>
                <a:path w="50250" h="1557762">
                  <a:moveTo>
                    <a:pt x="50250" y="0"/>
                  </a:moveTo>
                  <a:lnTo>
                    <a:pt x="50250" y="0"/>
                  </a:lnTo>
                  <a:lnTo>
                    <a:pt x="50250" y="1557762"/>
                  </a:lnTo>
                  <a:lnTo>
                    <a:pt x="50250" y="1557762"/>
                  </a:lnTo>
                  <a:cubicBezTo>
                    <a:pt x="22498" y="1557762"/>
                    <a:pt x="0" y="1535264"/>
                    <a:pt x="0" y="1507512"/>
                  </a:cubicBezTo>
                  <a:lnTo>
                    <a:pt x="0" y="50250"/>
                  </a:lnTo>
                  <a:cubicBezTo>
                    <a:pt x="0" y="22516"/>
                    <a:pt x="22516" y="0"/>
                    <a:pt x="50250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43" name="Text 41"/>
            <p:cNvSpPr/>
            <p:nvPr/>
          </p:nvSpPr>
          <p:spPr>
            <a:xfrm>
              <a:off x="8456002" y="4543373"/>
              <a:ext cx="1306510" cy="30150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83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工具互通测试</a:t>
              </a:r>
              <a:endParaRPr lang="en-US" sz="1600" dirty="0"/>
            </a:p>
          </p:txBody>
        </p:sp>
        <p:sp>
          <p:nvSpPr>
            <p:cNvPr id="44" name="Shape 42"/>
            <p:cNvSpPr/>
            <p:nvPr/>
          </p:nvSpPr>
          <p:spPr>
            <a:xfrm>
              <a:off x="14839175" y="4543373"/>
              <a:ext cx="502504" cy="301502"/>
            </a:xfrm>
            <a:custGeom>
              <a:avLst/>
              <a:gdLst/>
              <a:ahLst/>
              <a:cxnLst/>
              <a:rect l="l" t="t" r="r" b="b"/>
              <a:pathLst>
                <a:path w="502504" h="301502">
                  <a:moveTo>
                    <a:pt x="50251" y="0"/>
                  </a:moveTo>
                  <a:lnTo>
                    <a:pt x="452252" y="0"/>
                  </a:lnTo>
                  <a:cubicBezTo>
                    <a:pt x="480006" y="0"/>
                    <a:pt x="502504" y="22498"/>
                    <a:pt x="502504" y="50251"/>
                  </a:cubicBezTo>
                  <a:lnTo>
                    <a:pt x="502504" y="251251"/>
                  </a:lnTo>
                  <a:cubicBezTo>
                    <a:pt x="502504" y="279004"/>
                    <a:pt x="480006" y="301502"/>
                    <a:pt x="452252" y="301502"/>
                  </a:cubicBezTo>
                  <a:lnTo>
                    <a:pt x="50251" y="301502"/>
                  </a:lnTo>
                  <a:cubicBezTo>
                    <a:pt x="22498" y="301502"/>
                    <a:pt x="0" y="279004"/>
                    <a:pt x="0" y="251251"/>
                  </a:cubicBezTo>
                  <a:lnTo>
                    <a:pt x="0" y="50251"/>
                  </a:lnTo>
                  <a:cubicBezTo>
                    <a:pt x="0" y="22498"/>
                    <a:pt x="22498" y="0"/>
                    <a:pt x="50251" y="0"/>
                  </a:cubicBezTo>
                  <a:close/>
                </a:path>
              </a:pathLst>
            </a:custGeom>
            <a:solidFill>
              <a:srgbClr val="00C950">
                <a:alpha val="20000"/>
              </a:srgbClr>
            </a:solidFill>
            <a:ln/>
          </p:spPr>
        </p:sp>
        <p:sp>
          <p:nvSpPr>
            <p:cNvPr id="45" name="Text 43"/>
            <p:cNvSpPr/>
            <p:nvPr/>
          </p:nvSpPr>
          <p:spPr>
            <a:xfrm>
              <a:off x="14839175" y="4543373"/>
              <a:ext cx="577879" cy="301502"/>
            </a:xfrm>
            <a:prstGeom prst="rect">
              <a:avLst/>
            </a:prstGeom>
            <a:noFill/>
            <a:ln/>
          </p:spPr>
          <p:txBody>
            <a:bodyPr wrap="square" lIns="100501" tIns="50250" rIns="100501" bIns="50250" rtlCol="0" anchor="ctr"/>
            <a:lstStyle/>
            <a:p>
              <a:pPr>
                <a:lnSpc>
                  <a:spcPct val="110000"/>
                </a:lnSpc>
              </a:pPr>
              <a:r>
                <a:rPr lang="en-US" sz="1187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通过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8456002" y="4945376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自定义Tar与libarchive互读</a:t>
              </a:r>
              <a:endParaRPr lang="en-US" sz="1600" dirty="0"/>
            </a:p>
          </p:txBody>
        </p:sp>
        <p:sp>
          <p:nvSpPr>
            <p:cNvPr id="47" name="Text 45"/>
            <p:cNvSpPr/>
            <p:nvPr/>
          </p:nvSpPr>
          <p:spPr>
            <a:xfrm>
              <a:off x="8456002" y="5246879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自定义Zip与工具互通</a:t>
              </a:r>
              <a:endParaRPr lang="en-US" sz="1600" dirty="0"/>
            </a:p>
          </p:txBody>
        </p:sp>
        <p:sp>
          <p:nvSpPr>
            <p:cNvPr id="48" name="Text 46"/>
            <p:cNvSpPr/>
            <p:nvPr/>
          </p:nvSpPr>
          <p:spPr>
            <a:xfrm>
              <a:off x="8456002" y="5548381"/>
              <a:ext cx="6972241" cy="2512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85" dirty="0">
                  <a:solidFill>
                    <a:srgbClr val="F8F9FA">
                      <a:alpha val="8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• 跨工具内容一致性校验</a:t>
              </a:r>
              <a:endParaRPr lang="en-US" sz="1600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D2AE08C-01CB-3E96-7B8D-2F2BDC7139C1}"/>
              </a:ext>
            </a:extLst>
          </p:cNvPr>
          <p:cNvGrpSpPr/>
          <p:nvPr/>
        </p:nvGrpSpPr>
        <p:grpSpPr>
          <a:xfrm>
            <a:off x="8280125" y="6220405"/>
            <a:ext cx="7210930" cy="1557762"/>
            <a:chOff x="8280125" y="5942108"/>
            <a:chExt cx="7210930" cy="1557762"/>
          </a:xfrm>
        </p:grpSpPr>
        <p:sp>
          <p:nvSpPr>
            <p:cNvPr id="49" name="Shape 47"/>
            <p:cNvSpPr/>
            <p:nvPr/>
          </p:nvSpPr>
          <p:spPr>
            <a:xfrm>
              <a:off x="8280125" y="5942108"/>
              <a:ext cx="7210930" cy="1557762"/>
            </a:xfrm>
            <a:custGeom>
              <a:avLst/>
              <a:gdLst/>
              <a:ahLst/>
              <a:cxnLst/>
              <a:rect l="l" t="t" r="r" b="b"/>
              <a:pathLst>
                <a:path w="7210930" h="1557762">
                  <a:moveTo>
                    <a:pt x="50250" y="0"/>
                  </a:moveTo>
                  <a:lnTo>
                    <a:pt x="7110424" y="0"/>
                  </a:lnTo>
                  <a:cubicBezTo>
                    <a:pt x="7165932" y="0"/>
                    <a:pt x="7210930" y="44998"/>
                    <a:pt x="7210930" y="100507"/>
                  </a:cubicBezTo>
                  <a:lnTo>
                    <a:pt x="7210930" y="1457255"/>
                  </a:lnTo>
                  <a:cubicBezTo>
                    <a:pt x="7210930" y="1512764"/>
                    <a:pt x="7165932" y="1557762"/>
                    <a:pt x="7110424" y="1557762"/>
                  </a:cubicBezTo>
                  <a:lnTo>
                    <a:pt x="50250" y="1557762"/>
                  </a:lnTo>
                  <a:cubicBezTo>
                    <a:pt x="22498" y="1557762"/>
                    <a:pt x="0" y="1535264"/>
                    <a:pt x="0" y="1507512"/>
                  </a:cubicBezTo>
                  <a:lnTo>
                    <a:pt x="0" y="50250"/>
                  </a:lnTo>
                  <a:cubicBezTo>
                    <a:pt x="0" y="22498"/>
                    <a:pt x="22498" y="0"/>
                    <a:pt x="50250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0" name="Shape 48"/>
            <p:cNvSpPr/>
            <p:nvPr/>
          </p:nvSpPr>
          <p:spPr>
            <a:xfrm>
              <a:off x="8280125" y="5942108"/>
              <a:ext cx="50250" cy="1557762"/>
            </a:xfrm>
            <a:custGeom>
              <a:avLst/>
              <a:gdLst/>
              <a:ahLst/>
              <a:cxnLst/>
              <a:rect l="l" t="t" r="r" b="b"/>
              <a:pathLst>
                <a:path w="50250" h="1557762">
                  <a:moveTo>
                    <a:pt x="50250" y="0"/>
                  </a:moveTo>
                  <a:lnTo>
                    <a:pt x="50250" y="0"/>
                  </a:lnTo>
                  <a:lnTo>
                    <a:pt x="50250" y="1557762"/>
                  </a:lnTo>
                  <a:lnTo>
                    <a:pt x="50250" y="1557762"/>
                  </a:lnTo>
                  <a:cubicBezTo>
                    <a:pt x="22498" y="1557762"/>
                    <a:pt x="0" y="1535264"/>
                    <a:pt x="0" y="1507512"/>
                  </a:cubicBezTo>
                  <a:lnTo>
                    <a:pt x="0" y="50250"/>
                  </a:lnTo>
                  <a:cubicBezTo>
                    <a:pt x="0" y="22516"/>
                    <a:pt x="22516" y="0"/>
                    <a:pt x="50250" y="0"/>
                  </a:cubicBezTo>
                  <a:close/>
                </a:path>
              </a:pathLst>
            </a:custGeom>
            <a:solidFill>
              <a:srgbClr val="D4A237"/>
            </a:solidFill>
            <a:ln/>
          </p:spPr>
        </p:sp>
        <p:sp>
          <p:nvSpPr>
            <p:cNvPr id="51" name="Text 49"/>
            <p:cNvSpPr/>
            <p:nvPr/>
          </p:nvSpPr>
          <p:spPr>
            <a:xfrm>
              <a:off x="8456002" y="6092859"/>
              <a:ext cx="1507512" cy="30150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83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核心库基础测试</a:t>
              </a:r>
              <a:endParaRPr lang="en-US" sz="1600" dirty="0"/>
            </a:p>
          </p:txBody>
        </p:sp>
      </p:grpSp>
      <p:sp>
        <p:nvSpPr>
          <p:cNvPr id="52" name="Shape 50"/>
          <p:cNvSpPr/>
          <p:nvPr/>
        </p:nvSpPr>
        <p:spPr>
          <a:xfrm>
            <a:off x="14839175" y="6092859"/>
            <a:ext cx="502504" cy="301502"/>
          </a:xfrm>
          <a:custGeom>
            <a:avLst/>
            <a:gdLst/>
            <a:ahLst/>
            <a:cxnLst/>
            <a:rect l="l" t="t" r="r" b="b"/>
            <a:pathLst>
              <a:path w="502504" h="301502">
                <a:moveTo>
                  <a:pt x="50251" y="0"/>
                </a:moveTo>
                <a:lnTo>
                  <a:pt x="452252" y="0"/>
                </a:lnTo>
                <a:cubicBezTo>
                  <a:pt x="480006" y="0"/>
                  <a:pt x="502504" y="22498"/>
                  <a:pt x="502504" y="50251"/>
                </a:cubicBezTo>
                <a:lnTo>
                  <a:pt x="502504" y="251251"/>
                </a:lnTo>
                <a:cubicBezTo>
                  <a:pt x="502504" y="279004"/>
                  <a:pt x="480006" y="301502"/>
                  <a:pt x="452252" y="301502"/>
                </a:cubicBezTo>
                <a:lnTo>
                  <a:pt x="50251" y="301502"/>
                </a:lnTo>
                <a:cubicBezTo>
                  <a:pt x="22498" y="301502"/>
                  <a:pt x="0" y="279004"/>
                  <a:pt x="0" y="251251"/>
                </a:cubicBezTo>
                <a:lnTo>
                  <a:pt x="0" y="50251"/>
                </a:lnTo>
                <a:cubicBezTo>
                  <a:pt x="0" y="22498"/>
                  <a:pt x="22498" y="0"/>
                  <a:pt x="5025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4839175" y="6092859"/>
            <a:ext cx="577879" cy="301502"/>
          </a:xfrm>
          <a:prstGeom prst="rect">
            <a:avLst/>
          </a:prstGeom>
          <a:noFill/>
          <a:ln/>
        </p:spPr>
        <p:txBody>
          <a:bodyPr wrap="square" lIns="100501" tIns="50250" rIns="100501" bIns="50250" rtlCol="0" anchor="ctr"/>
          <a:lstStyle/>
          <a:p>
            <a:pPr>
              <a:lnSpc>
                <a:spcPct val="110000"/>
              </a:lnSpc>
            </a:pPr>
            <a:r>
              <a:rPr lang="en-US" sz="1187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56002" y="6494862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TestBackUp: SystemDevice→SystemDevice基础流程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56002" y="6796365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TestInvalidDevice: 无效路径处理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456002" y="7097867"/>
            <a:ext cx="6972241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TestEmptyPath: 空路径返回正确处理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功能测试与健壮性验证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1176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514350" y="1428750"/>
            <a:ext cx="7480300" cy="4584700"/>
          </a:xfrm>
          <a:custGeom>
            <a:avLst/>
            <a:gdLst/>
            <a:ahLst/>
            <a:cxnLst/>
            <a:rect l="l" t="t" r="r" b="b"/>
            <a:pathLst>
              <a:path w="7480300" h="4584700">
                <a:moveTo>
                  <a:pt x="101597" y="0"/>
                </a:moveTo>
                <a:lnTo>
                  <a:pt x="7378703" y="0"/>
                </a:lnTo>
                <a:cubicBezTo>
                  <a:pt x="7434813" y="0"/>
                  <a:pt x="7480300" y="45487"/>
                  <a:pt x="7480300" y="101597"/>
                </a:cubicBezTo>
                <a:lnTo>
                  <a:pt x="7480300" y="4483103"/>
                </a:lnTo>
                <a:cubicBezTo>
                  <a:pt x="7480300" y="4539213"/>
                  <a:pt x="7434813" y="4584700"/>
                  <a:pt x="7378703" y="4584700"/>
                </a:cubicBezTo>
                <a:lnTo>
                  <a:pt x="101597" y="4584700"/>
                </a:lnTo>
                <a:cubicBezTo>
                  <a:pt x="45487" y="4584700"/>
                  <a:pt x="0" y="4539213"/>
                  <a:pt x="0" y="44831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CLI模块功能测试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Text 5"/>
          <p:cNvSpPr/>
          <p:nvPr/>
        </p:nvSpPr>
        <p:spPr>
          <a:xfrm>
            <a:off x="927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备份恢复测试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7100" y="27813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Tar/Zip/7z备份恢复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73900" y="275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073900" y="275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3136900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AES/ZipCrypto/RC4加密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73900" y="31115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073900" y="31115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7100" y="349250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按扩展名/时间过滤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73900" y="34671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073900" y="34671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74700" y="40259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927100" y="41783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异常场景测试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7100" y="46101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缺少7z依赖错误处理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73900" y="45847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073900" y="45847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7100" y="49657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非法参数/空路径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073900" y="49403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073900" y="49403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27100" y="53213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不可写目录权限错误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073900" y="529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073900" y="529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61350" y="1428750"/>
            <a:ext cx="7480300" cy="4584700"/>
          </a:xfrm>
          <a:custGeom>
            <a:avLst/>
            <a:gdLst/>
            <a:ahLst/>
            <a:cxnLst/>
            <a:rect l="l" t="t" r="r" b="b"/>
            <a:pathLst>
              <a:path w="7480300" h="4584700">
                <a:moveTo>
                  <a:pt x="101597" y="0"/>
                </a:moveTo>
                <a:lnTo>
                  <a:pt x="7378703" y="0"/>
                </a:lnTo>
                <a:cubicBezTo>
                  <a:pt x="7434813" y="0"/>
                  <a:pt x="7480300" y="45487"/>
                  <a:pt x="7480300" y="101597"/>
                </a:cubicBezTo>
                <a:lnTo>
                  <a:pt x="7480300" y="4483103"/>
                </a:lnTo>
                <a:cubicBezTo>
                  <a:pt x="7480300" y="4539213"/>
                  <a:pt x="7434813" y="4584700"/>
                  <a:pt x="7378703" y="4584700"/>
                </a:cubicBezTo>
                <a:lnTo>
                  <a:pt x="101597" y="4584700"/>
                </a:lnTo>
                <a:cubicBezTo>
                  <a:pt x="45487" y="4584700"/>
                  <a:pt x="0" y="4539213"/>
                  <a:pt x="0" y="44831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521700" y="168910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健壮性与性能测试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21700" y="2197100"/>
            <a:ext cx="6959600" cy="1727200"/>
          </a:xfrm>
          <a:custGeom>
            <a:avLst/>
            <a:gdLst/>
            <a:ahLst/>
            <a:cxnLst/>
            <a:rect l="l" t="t" r="r" b="b"/>
            <a:pathLst>
              <a:path w="6959600" h="17272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625606"/>
                </a:lnTo>
                <a:cubicBezTo>
                  <a:pt x="6959600" y="1681715"/>
                  <a:pt x="6914115" y="1727200"/>
                  <a:pt x="685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8674100" y="23495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健壮性测试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74100" y="27813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依赖缺失友好报错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4820900" y="27559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4820900" y="27559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74100" y="31369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路径异常处理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4820900" y="31115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4820900" y="31115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74100" y="34925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中断场景无残留文件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4820900" y="3467100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4820900" y="3467100"/>
            <a:ext cx="5842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21700" y="4025900"/>
            <a:ext cx="6959600" cy="1371600"/>
          </a:xfrm>
          <a:custGeom>
            <a:avLst/>
            <a:gdLst/>
            <a:ahLst/>
            <a:cxnLst/>
            <a:rect l="l" t="t" r="r" b="b"/>
            <a:pathLst>
              <a:path w="6959600" h="1371600">
                <a:moveTo>
                  <a:pt x="101594" y="0"/>
                </a:moveTo>
                <a:lnTo>
                  <a:pt x="6858006" y="0"/>
                </a:lnTo>
                <a:cubicBezTo>
                  <a:pt x="6914115" y="0"/>
                  <a:pt x="6959600" y="45485"/>
                  <a:pt x="6959600" y="101594"/>
                </a:cubicBezTo>
                <a:lnTo>
                  <a:pt x="6959600" y="1270006"/>
                </a:lnTo>
                <a:cubicBezTo>
                  <a:pt x="6959600" y="1326115"/>
                  <a:pt x="6914115" y="1371600"/>
                  <a:pt x="685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8674100" y="4178300"/>
            <a:ext cx="675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性能测试(抽样)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674100" y="46101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小文件批量吞吐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4516100" y="458470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50801" y="0"/>
                </a:moveTo>
                <a:lnTo>
                  <a:pt x="761999" y="0"/>
                </a:lnTo>
                <a:cubicBezTo>
                  <a:pt x="790056" y="0"/>
                  <a:pt x="812800" y="22744"/>
                  <a:pt x="812800" y="50801"/>
                </a:cubicBezTo>
                <a:lnTo>
                  <a:pt x="812800" y="253999"/>
                </a:lnTo>
                <a:cubicBezTo>
                  <a:pt x="812800" y="282056"/>
                  <a:pt x="790056" y="304800"/>
                  <a:pt x="761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4516100" y="4584700"/>
            <a:ext cx="8890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DC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抽样通过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674100" y="49657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大文件单体性能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4516100" y="494030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50801" y="0"/>
                </a:moveTo>
                <a:lnTo>
                  <a:pt x="761999" y="0"/>
                </a:lnTo>
                <a:cubicBezTo>
                  <a:pt x="790056" y="0"/>
                  <a:pt x="812800" y="22744"/>
                  <a:pt x="812800" y="50801"/>
                </a:cubicBezTo>
                <a:lnTo>
                  <a:pt x="812800" y="253999"/>
                </a:lnTo>
                <a:cubicBezTo>
                  <a:pt x="812800" y="282056"/>
                  <a:pt x="790056" y="304800"/>
                  <a:pt x="761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4516100" y="4940300"/>
            <a:ext cx="8890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DC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抽样通过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143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556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1" name="Text 49"/>
          <p:cNvSpPr/>
          <p:nvPr/>
        </p:nvSpPr>
        <p:spPr>
          <a:xfrm>
            <a:off x="1193800" y="6489700"/>
            <a:ext cx="91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CLI模块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239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备份/恢复/过滤/加密/异常全部用例通过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878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6291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5067300" y="64897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5974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设备读写/加密/往返一致性全部通过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613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5026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9" name="Text 57"/>
          <p:cNvSpPr/>
          <p:nvPr/>
        </p:nvSpPr>
        <p:spPr>
          <a:xfrm>
            <a:off x="8940800" y="64897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健壮性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709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依赖缺失/路径异常/中断场景通过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2134850" y="6280150"/>
            <a:ext cx="3606800" cy="1130300"/>
          </a:xfrm>
          <a:custGeom>
            <a:avLst/>
            <a:gdLst/>
            <a:ahLst/>
            <a:cxnLst/>
            <a:rect l="l" t="t" r="r" b="b"/>
            <a:pathLst>
              <a:path w="3606800" h="1130300">
                <a:moveTo>
                  <a:pt x="101603" y="0"/>
                </a:moveTo>
                <a:lnTo>
                  <a:pt x="3505197" y="0"/>
                </a:lnTo>
                <a:cubicBezTo>
                  <a:pt x="3561311" y="0"/>
                  <a:pt x="3606800" y="45489"/>
                  <a:pt x="3606800" y="101603"/>
                </a:cubicBezTo>
                <a:lnTo>
                  <a:pt x="3606800" y="1028697"/>
                </a:lnTo>
                <a:cubicBezTo>
                  <a:pt x="3606800" y="1084811"/>
                  <a:pt x="3561311" y="1130300"/>
                  <a:pt x="3505197" y="1130300"/>
                </a:cubicBezTo>
                <a:lnTo>
                  <a:pt x="101603" y="1130300"/>
                </a:lnTo>
                <a:cubicBezTo>
                  <a:pt x="45489" y="1130300"/>
                  <a:pt x="0" y="1084811"/>
                  <a:pt x="0" y="10286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12376150" y="654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3" name="Text 61"/>
          <p:cNvSpPr/>
          <p:nvPr/>
        </p:nvSpPr>
        <p:spPr>
          <a:xfrm>
            <a:off x="12814300" y="648970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344400" y="69469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小文件批量/大文件单体抽样通过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ccae7838bafd919207d776619774029bc50a955f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3" b="7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33500"/>
            <a:ext cx="3035300" cy="762000"/>
          </a:xfrm>
          <a:custGeom>
            <a:avLst/>
            <a:gdLst/>
            <a:ahLst/>
            <a:cxnLst/>
            <a:rect l="l" t="t" r="r" b="b"/>
            <a:pathLst>
              <a:path w="3035300" h="762000">
                <a:moveTo>
                  <a:pt x="0" y="0"/>
                </a:moveTo>
                <a:lnTo>
                  <a:pt x="3035300" y="0"/>
                </a:lnTo>
                <a:lnTo>
                  <a:pt x="3035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335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60500"/>
            <a:ext cx="259655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63800"/>
            <a:ext cx="50292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06800"/>
            <a:ext cx="32004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1943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BackupSuite项目背景、目标及核心技术选型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CMake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跨平台构建系统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959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0071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C++17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071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现代语言特性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877550" y="6216650"/>
            <a:ext cx="4864100" cy="1587500"/>
          </a:xfrm>
          <a:custGeom>
            <a:avLst/>
            <a:gdLst/>
            <a:ahLst/>
            <a:cxnLst/>
            <a:rect l="l" t="t" r="r" b="b"/>
            <a:pathLst>
              <a:path w="4864100" h="1587500">
                <a:moveTo>
                  <a:pt x="101600" y="0"/>
                </a:moveTo>
                <a:lnTo>
                  <a:pt x="4762500" y="0"/>
                </a:lnTo>
                <a:cubicBezTo>
                  <a:pt x="4818575" y="0"/>
                  <a:pt x="4864100" y="45525"/>
                  <a:pt x="4864100" y="101600"/>
                </a:cubicBezTo>
                <a:lnTo>
                  <a:pt x="4864100" y="1485900"/>
                </a:lnTo>
                <a:cubicBezTo>
                  <a:pt x="4864100" y="1541975"/>
                  <a:pt x="4818575" y="1587500"/>
                  <a:pt x="47625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88700" y="65278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188700" y="7137400"/>
            <a:ext cx="435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命令行界面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3164" b="9276"/>
          <a:stretch/>
        </p:blipFill>
        <p:spPr>
          <a:xfrm>
            <a:off x="0" y="0"/>
            <a:ext cx="17351018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508000" y="2311400"/>
            <a:ext cx="5879548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持续集成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5733774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持续交付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altLang="zh-CN" sz="2400" dirty="0" err="1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r>
              <a:rPr lang="en-US" altLang="zh-CN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Actions </a:t>
            </a:r>
            <a:r>
              <a:rPr lang="zh-CN" alt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</a:t>
            </a:r>
            <a:r>
              <a:rPr lang="en-US" altLang="zh-CN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CI/CD</a:t>
            </a:r>
            <a:r>
              <a:rPr lang="zh-CN" alt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持续集成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提交到主分支时自动构建测试运行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持续交付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携带</a:t>
            </a:r>
            <a:r>
              <a:rPr lang="en-US" altLang="zh-CN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tag</a:t>
            </a:r>
            <a:r>
              <a:rPr lang="zh-CN" alt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提交后会自动打包发布到</a:t>
            </a:r>
            <a:r>
              <a:rPr lang="en-US" altLang="zh-CN" sz="1800" dirty="0" err="1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r>
              <a:rPr lang="en-US" altLang="zh-CN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Release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5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160b0b5168e702f93b723717c05f92408c9352de.jpeg"/>
          <p:cNvPicPr>
            <a:picLocks noChangeAspect="1"/>
          </p:cNvPicPr>
          <p:nvPr/>
        </p:nvPicPr>
        <p:blipFill>
          <a:blip r:embed="rId3">
            <a:alphaModFix amt="30000"/>
          </a:blip>
          <a:srcRect l="2593" r="259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181100"/>
            <a:ext cx="3035300" cy="762000"/>
          </a:xfrm>
          <a:custGeom>
            <a:avLst/>
            <a:gdLst/>
            <a:ahLst/>
            <a:cxnLst/>
            <a:rect l="l" t="t" r="r" b="b"/>
            <a:pathLst>
              <a:path w="3035300" h="762000">
                <a:moveTo>
                  <a:pt x="0" y="0"/>
                </a:moveTo>
                <a:lnTo>
                  <a:pt x="3035300" y="0"/>
                </a:lnTo>
                <a:lnTo>
                  <a:pt x="3035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1811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308100"/>
            <a:ext cx="259655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10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311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4544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亮点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0419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技术创新与工程实践总结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HAL兼容层设计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多格式完整支持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064250"/>
            <a:ext cx="7404100" cy="1892300"/>
          </a:xfrm>
          <a:custGeom>
            <a:avLst/>
            <a:gdLst/>
            <a:ahLst/>
            <a:cxnLst/>
            <a:rect l="l" t="t" r="r" b="b"/>
            <a:pathLst>
              <a:path w="7404100" h="1892300">
                <a:moveTo>
                  <a:pt x="101598" y="0"/>
                </a:moveTo>
                <a:lnTo>
                  <a:pt x="7302502" y="0"/>
                </a:lnTo>
                <a:cubicBezTo>
                  <a:pt x="7358613" y="0"/>
                  <a:pt x="7404100" y="45487"/>
                  <a:pt x="7404100" y="101598"/>
                </a:cubicBezTo>
                <a:lnTo>
                  <a:pt x="7404100" y="1790702"/>
                </a:lnTo>
                <a:cubicBezTo>
                  <a:pt x="7404100" y="1846813"/>
                  <a:pt x="7358613" y="1892300"/>
                  <a:pt x="7302502" y="1892300"/>
                </a:cubicBezTo>
                <a:lnTo>
                  <a:pt x="101598" y="1892300"/>
                </a:lnTo>
                <a:cubicBezTo>
                  <a:pt x="45487" y="1892300"/>
                  <a:pt x="0" y="1846813"/>
                  <a:pt x="0" y="17907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3754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工程实践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6934200"/>
            <a:ext cx="6896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现代C++特性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工业级标准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463" y="438463"/>
            <a:ext cx="15576383" cy="438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07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项目核心亮点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38463" y="964618"/>
            <a:ext cx="701540" cy="43846"/>
          </a:xfrm>
          <a:custGeom>
            <a:avLst/>
            <a:gdLst/>
            <a:ahLst/>
            <a:cxnLst/>
            <a:rect l="l" t="t" r="r" b="b"/>
            <a:pathLst>
              <a:path w="701540" h="43846">
                <a:moveTo>
                  <a:pt x="0" y="0"/>
                </a:moveTo>
                <a:lnTo>
                  <a:pt x="701540" y="0"/>
                </a:lnTo>
                <a:lnTo>
                  <a:pt x="701540" y="43846"/>
                </a:lnTo>
                <a:lnTo>
                  <a:pt x="0" y="43846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43943" y="1233176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68655" y="1457888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创新HAL兼容层设计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68655" y="189635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Device抽象接口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FileEntityMeta统一表示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,实现了跨平台兼容。支持Windows和Linux文件系统差异的透明处理,可无缝扩展新设备类型,南向设备实现和北向应用完全解耦。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8655" y="259789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这种设计使得新增格式只需实现Device接口,无需修改其他模块,极大地提高了系统的可扩展性和维护性。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241212" y="1233176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465924" y="1457888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多格式完整支持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465924" y="189635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自主实现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Tar/Zip读写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,集成7z CLI,支持多种压缩算法(Deflate/LZMA/BZip2)和加密算法(ZipCrypto/RC4/AES)。保留完整文件元数据,跨工具互通性好。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465924" y="2597891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实现了Tar格式的USTAR/PAX/GNU三种标准,Zip格式的完整读写包括扩展字段,7z格式的高压缩率和强加密支持。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943" y="3622797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68655" y="3847509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高度可扩展架构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68655" y="428597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南向设备实现和北向应用通过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BackupController解耦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,新增格式只需实现Device接口。支持任意设备组合之间的数据传输,备份恢复逻辑完全独立于具体设备类型。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8655" y="4987512"/>
            <a:ext cx="7201748" cy="285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清晰的模块边界和职责分离,核心库、CLI、测试模块层次分明,符合软件工程最佳实践。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41212" y="3622797"/>
            <a:ext cx="7563479" cy="2159428"/>
          </a:xfrm>
          <a:custGeom>
            <a:avLst/>
            <a:gdLst/>
            <a:ahLst/>
            <a:cxnLst/>
            <a:rect l="l" t="t" r="r" b="b"/>
            <a:pathLst>
              <a:path w="7563479" h="2159428">
                <a:moveTo>
                  <a:pt x="87694" y="0"/>
                </a:moveTo>
                <a:lnTo>
                  <a:pt x="7475785" y="0"/>
                </a:lnTo>
                <a:cubicBezTo>
                  <a:pt x="7524217" y="0"/>
                  <a:pt x="7563479" y="39262"/>
                  <a:pt x="7563479" y="87694"/>
                </a:cubicBezTo>
                <a:lnTo>
                  <a:pt x="7563479" y="2071734"/>
                </a:lnTo>
                <a:cubicBezTo>
                  <a:pt x="7563479" y="2120166"/>
                  <a:pt x="7524217" y="2159428"/>
                  <a:pt x="7475785" y="2159428"/>
                </a:cubicBezTo>
                <a:lnTo>
                  <a:pt x="87694" y="2159428"/>
                </a:lnTo>
                <a:cubicBezTo>
                  <a:pt x="39262" y="2159428"/>
                  <a:pt x="0" y="2120166"/>
                  <a:pt x="0" y="2071734"/>
                </a:cubicBezTo>
                <a:lnTo>
                  <a:pt x="0" y="87694"/>
                </a:lnTo>
                <a:cubicBezTo>
                  <a:pt x="0" y="39295"/>
                  <a:pt x="39295" y="0"/>
                  <a:pt x="8769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65924" y="3847509"/>
            <a:ext cx="7223671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完善的测试体系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465924" y="428597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单元测试覆盖核心模块,功能测试验证所有CLI用例,健壮性测试确保容错性。使用</a:t>
            </a: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GoogleTest框架</a:t>
            </a: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,测试代码质量高,可维护性强。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65924" y="4987512"/>
            <a:ext cx="7201748" cy="570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测试覆盖备份/恢复/加密/过滤/异常等各种场景,确保软件质量和稳定性,为持续集成奠定基础。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3943" y="6012418"/>
            <a:ext cx="15368113" cy="2554045"/>
          </a:xfrm>
          <a:custGeom>
            <a:avLst/>
            <a:gdLst/>
            <a:ahLst/>
            <a:cxnLst/>
            <a:rect l="l" t="t" r="r" b="b"/>
            <a:pathLst>
              <a:path w="15368113" h="2554045">
                <a:moveTo>
                  <a:pt x="87680" y="0"/>
                </a:moveTo>
                <a:lnTo>
                  <a:pt x="15280433" y="0"/>
                </a:lnTo>
                <a:cubicBezTo>
                  <a:pt x="15328857" y="0"/>
                  <a:pt x="15368113" y="39256"/>
                  <a:pt x="15368113" y="87680"/>
                </a:cubicBezTo>
                <a:lnTo>
                  <a:pt x="15368113" y="2466364"/>
                </a:lnTo>
                <a:cubicBezTo>
                  <a:pt x="15368113" y="2514789"/>
                  <a:pt x="15328857" y="2554045"/>
                  <a:pt x="15280433" y="2554045"/>
                </a:cubicBezTo>
                <a:lnTo>
                  <a:pt x="87680" y="2554045"/>
                </a:lnTo>
                <a:cubicBezTo>
                  <a:pt x="39256" y="2554045"/>
                  <a:pt x="0" y="2514789"/>
                  <a:pt x="0" y="2466364"/>
                </a:cubicBezTo>
                <a:lnTo>
                  <a:pt x="0" y="87680"/>
                </a:lnTo>
                <a:cubicBezTo>
                  <a:pt x="0" y="39256"/>
                  <a:pt x="39256" y="0"/>
                  <a:pt x="8768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68655" y="6237130"/>
            <a:ext cx="15028305" cy="3069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现代C++工程实践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8655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800194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语言与构建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0194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C++17现代语言特性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00194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CMake跨平台构建系统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0194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vcpkg依赖管理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0194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MSVC 2022编译器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3373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5844912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设计与实现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44912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RAII资源管理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44912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智能指针避免内存泄漏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44912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STL容器和算法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44912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异常安全保证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58090" y="6719439"/>
            <a:ext cx="4823088" cy="1622312"/>
          </a:xfrm>
          <a:custGeom>
            <a:avLst/>
            <a:gdLst/>
            <a:ahLst/>
            <a:cxnLst/>
            <a:rect l="l" t="t" r="r" b="b"/>
            <a:pathLst>
              <a:path w="4823088" h="1622312">
                <a:moveTo>
                  <a:pt x="87686" y="0"/>
                </a:moveTo>
                <a:lnTo>
                  <a:pt x="4735402" y="0"/>
                </a:lnTo>
                <a:cubicBezTo>
                  <a:pt x="4783830" y="0"/>
                  <a:pt x="4823088" y="39258"/>
                  <a:pt x="4823088" y="87686"/>
                </a:cubicBezTo>
                <a:lnTo>
                  <a:pt x="4823088" y="1534626"/>
                </a:lnTo>
                <a:cubicBezTo>
                  <a:pt x="4823088" y="1583053"/>
                  <a:pt x="4783830" y="1622312"/>
                  <a:pt x="4735402" y="1622312"/>
                </a:cubicBezTo>
                <a:lnTo>
                  <a:pt x="87686" y="1622312"/>
                </a:lnTo>
                <a:cubicBezTo>
                  <a:pt x="39258" y="1622312"/>
                  <a:pt x="0" y="1583053"/>
                  <a:pt x="0" y="1534626"/>
                </a:cubicBezTo>
                <a:lnTo>
                  <a:pt x="0" y="87686"/>
                </a:lnTo>
                <a:cubicBezTo>
                  <a:pt x="0" y="39291"/>
                  <a:pt x="39291" y="0"/>
                  <a:pt x="87686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10889629" y="6850978"/>
            <a:ext cx="4647703" cy="263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工程标准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889629" y="7201748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代码规范与注释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889629" y="7464825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模块化设计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889629" y="7727903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接口与实现分离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889629" y="7990980"/>
            <a:ext cx="4636742" cy="2192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符合工业级标准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cave.com/7e293f5fd15c40b4a755ff0439461156d4b1d3d9.png"/>
          <p:cNvPicPr>
            <a:picLocks noChangeAspect="1"/>
          </p:cNvPicPr>
          <p:nvPr/>
        </p:nvPicPr>
        <p:blipFill>
          <a:blip r:embed="rId3">
            <a:alphaModFix amt="40000"/>
          </a:blip>
          <a:srcRect l="12791" r="1279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43A40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208588" y="1060450"/>
            <a:ext cx="3048000" cy="161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99413" y="1060450"/>
            <a:ext cx="3048000" cy="161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45234" y="2781300"/>
            <a:ext cx="996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BackupSuite - 用现代C++</a:t>
            </a:r>
            <a:r>
              <a:rPr lang="en-US" sz="3000" dirty="0" err="1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构建的数据备份</a:t>
            </a:r>
            <a:r>
              <a:rPr lang="zh-CN" altLang="en-US" sz="30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</a:t>
            </a:r>
            <a:r>
              <a:rPr lang="en-US" sz="3000" dirty="0" err="1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46834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4505523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9" name="Text 6"/>
          <p:cNvSpPr/>
          <p:nvPr/>
        </p:nvSpPr>
        <p:spPr>
          <a:xfrm>
            <a:off x="3494484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创新架构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07184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HAL兼容层设计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40612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956451" y="4165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57150" y="64294"/>
                </a:moveTo>
                <a:cubicBezTo>
                  <a:pt x="57150" y="76170"/>
                  <a:pt x="66705" y="85725"/>
                  <a:pt x="78581" y="85725"/>
                </a:cubicBezTo>
                <a:lnTo>
                  <a:pt x="121444" y="85725"/>
                </a:lnTo>
                <a:cubicBezTo>
                  <a:pt x="133320" y="85725"/>
                  <a:pt x="142875" y="76170"/>
                  <a:pt x="142875" y="64294"/>
                </a:cubicBezTo>
                <a:cubicBezTo>
                  <a:pt x="142875" y="52417"/>
                  <a:pt x="133320" y="42863"/>
                  <a:pt x="121444" y="42863"/>
                </a:cubicBezTo>
                <a:lnTo>
                  <a:pt x="78581" y="42863"/>
                </a:lnTo>
                <a:cubicBezTo>
                  <a:pt x="66705" y="42863"/>
                  <a:pt x="57150" y="52417"/>
                  <a:pt x="57150" y="64294"/>
                </a:cubicBezTo>
                <a:close/>
                <a:moveTo>
                  <a:pt x="57150" y="150019"/>
                </a:moveTo>
                <a:cubicBezTo>
                  <a:pt x="57150" y="161895"/>
                  <a:pt x="66705" y="171450"/>
                  <a:pt x="78581" y="171450"/>
                </a:cubicBezTo>
                <a:lnTo>
                  <a:pt x="121444" y="171450"/>
                </a:lnTo>
                <a:cubicBezTo>
                  <a:pt x="133320" y="171450"/>
                  <a:pt x="142875" y="161895"/>
                  <a:pt x="142875" y="150019"/>
                </a:cubicBezTo>
                <a:cubicBezTo>
                  <a:pt x="142875" y="138142"/>
                  <a:pt x="133320" y="128588"/>
                  <a:pt x="121444" y="128588"/>
                </a:cubicBezTo>
                <a:lnTo>
                  <a:pt x="78581" y="128588"/>
                </a:lnTo>
                <a:cubicBezTo>
                  <a:pt x="66705" y="128588"/>
                  <a:pt x="57150" y="138142"/>
                  <a:pt x="57150" y="150019"/>
                </a:cubicBezTo>
                <a:close/>
                <a:moveTo>
                  <a:pt x="114300" y="214313"/>
                </a:moveTo>
                <a:lnTo>
                  <a:pt x="85725" y="214313"/>
                </a:lnTo>
                <a:cubicBezTo>
                  <a:pt x="69919" y="214313"/>
                  <a:pt x="57150" y="227082"/>
                  <a:pt x="57150" y="242888"/>
                </a:cubicBezTo>
                <a:lnTo>
                  <a:pt x="57150" y="285750"/>
                </a:lnTo>
                <a:cubicBezTo>
                  <a:pt x="57150" y="309414"/>
                  <a:pt x="76349" y="328613"/>
                  <a:pt x="100013" y="328613"/>
                </a:cubicBezTo>
                <a:cubicBezTo>
                  <a:pt x="123676" y="328613"/>
                  <a:pt x="142875" y="309414"/>
                  <a:pt x="142875" y="285750"/>
                </a:cubicBezTo>
                <a:lnTo>
                  <a:pt x="142875" y="242888"/>
                </a:lnTo>
                <a:cubicBezTo>
                  <a:pt x="142875" y="227082"/>
                  <a:pt x="130106" y="214313"/>
                  <a:pt x="114300" y="214313"/>
                </a:cubicBezTo>
                <a:close/>
                <a:moveTo>
                  <a:pt x="100013" y="271463"/>
                </a:moveTo>
                <a:cubicBezTo>
                  <a:pt x="107898" y="271463"/>
                  <a:pt x="114300" y="277865"/>
                  <a:pt x="114300" y="285750"/>
                </a:cubicBezTo>
                <a:cubicBezTo>
                  <a:pt x="114300" y="293635"/>
                  <a:pt x="107898" y="300038"/>
                  <a:pt x="100013" y="300038"/>
                </a:cubicBezTo>
                <a:cubicBezTo>
                  <a:pt x="92127" y="300038"/>
                  <a:pt x="85725" y="293635"/>
                  <a:pt x="85725" y="285750"/>
                </a:cubicBezTo>
                <a:cubicBezTo>
                  <a:pt x="85725" y="277865"/>
                  <a:pt x="92127" y="271463"/>
                  <a:pt x="100013" y="271463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Text 10"/>
          <p:cNvSpPr/>
          <p:nvPr/>
        </p:nvSpPr>
        <p:spPr>
          <a:xfrm>
            <a:off x="6888262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多格式支持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00962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Tar/Zip/7z完整实现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034389" y="3854450"/>
            <a:ext cx="2971800" cy="1993900"/>
          </a:xfrm>
          <a:custGeom>
            <a:avLst/>
            <a:gdLst/>
            <a:ahLst/>
            <a:cxnLst/>
            <a:rect l="l" t="t" r="r" b="b"/>
            <a:pathLst>
              <a:path w="2971800" h="1993900">
                <a:moveTo>
                  <a:pt x="101609" y="0"/>
                </a:moveTo>
                <a:lnTo>
                  <a:pt x="2870191" y="0"/>
                </a:lnTo>
                <a:cubicBezTo>
                  <a:pt x="2926308" y="0"/>
                  <a:pt x="2971800" y="45492"/>
                  <a:pt x="2971800" y="101609"/>
                </a:cubicBezTo>
                <a:lnTo>
                  <a:pt x="2971800" y="1892291"/>
                </a:lnTo>
                <a:cubicBezTo>
                  <a:pt x="2971800" y="1948408"/>
                  <a:pt x="2926308" y="1993900"/>
                  <a:pt x="2870191" y="1993900"/>
                </a:cubicBezTo>
                <a:lnTo>
                  <a:pt x="101609" y="1993900"/>
                </a:lnTo>
                <a:cubicBezTo>
                  <a:pt x="45492" y="1993900"/>
                  <a:pt x="0" y="1948408"/>
                  <a:pt x="0" y="18922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1293177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2039" y="4775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完善测试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294739" y="52324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全面覆盖保证质量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922169" y="70739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尹晨铭</a:t>
            </a:r>
            <a:r>
              <a:rPr 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2023080912019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22169" y="75311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810" y="468810"/>
            <a:ext cx="15529344" cy="4688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2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项目概览与技术栈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68810" y="1031383"/>
            <a:ext cx="750097" cy="46881"/>
          </a:xfrm>
          <a:custGeom>
            <a:avLst/>
            <a:gdLst/>
            <a:ahLst/>
            <a:cxnLst/>
            <a:rect l="l" t="t" r="r" b="b"/>
            <a:pathLst>
              <a:path w="750097" h="46881">
                <a:moveTo>
                  <a:pt x="0" y="0"/>
                </a:moveTo>
                <a:lnTo>
                  <a:pt x="750097" y="0"/>
                </a:lnTo>
                <a:lnTo>
                  <a:pt x="750097" y="46881"/>
                </a:lnTo>
                <a:lnTo>
                  <a:pt x="0" y="46881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74671" y="1365410"/>
            <a:ext cx="9083201" cy="7309780"/>
          </a:xfrm>
          <a:custGeom>
            <a:avLst/>
            <a:gdLst/>
            <a:ahLst/>
            <a:cxnLst/>
            <a:rect l="l" t="t" r="r" b="b"/>
            <a:pathLst>
              <a:path w="9083201" h="7770532">
                <a:moveTo>
                  <a:pt x="93790" y="0"/>
                </a:moveTo>
                <a:lnTo>
                  <a:pt x="8989411" y="0"/>
                </a:lnTo>
                <a:cubicBezTo>
                  <a:pt x="9041210" y="0"/>
                  <a:pt x="9083201" y="41991"/>
                  <a:pt x="9083201" y="93790"/>
                </a:cubicBezTo>
                <a:lnTo>
                  <a:pt x="9083201" y="7676742"/>
                </a:lnTo>
                <a:cubicBezTo>
                  <a:pt x="9083201" y="7728541"/>
                  <a:pt x="9041210" y="7770532"/>
                  <a:pt x="8989411" y="7770532"/>
                </a:cubicBezTo>
                <a:lnTo>
                  <a:pt x="93790" y="7770532"/>
                </a:lnTo>
                <a:cubicBezTo>
                  <a:pt x="41991" y="7770532"/>
                  <a:pt x="0" y="7728541"/>
                  <a:pt x="0" y="7676742"/>
                </a:cubicBezTo>
                <a:lnTo>
                  <a:pt x="0" y="93790"/>
                </a:lnTo>
                <a:cubicBezTo>
                  <a:pt x="0" y="42026"/>
                  <a:pt x="42026" y="0"/>
                  <a:pt x="9379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4936" y="1605676"/>
            <a:ext cx="8719873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4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8376" y="2121367"/>
            <a:ext cx="8579230" cy="1031383"/>
          </a:xfrm>
          <a:custGeom>
            <a:avLst/>
            <a:gdLst/>
            <a:ahLst/>
            <a:cxnLst/>
            <a:rect l="l" t="t" r="r" b="b"/>
            <a:pathLst>
              <a:path w="8579230" h="1031383">
                <a:moveTo>
                  <a:pt x="46881" y="0"/>
                </a:moveTo>
                <a:lnTo>
                  <a:pt x="8485467" y="0"/>
                </a:lnTo>
                <a:cubicBezTo>
                  <a:pt x="8537251" y="0"/>
                  <a:pt x="8579230" y="41979"/>
                  <a:pt x="8579230" y="93763"/>
                </a:cubicBezTo>
                <a:lnTo>
                  <a:pt x="8579230" y="937620"/>
                </a:lnTo>
                <a:cubicBezTo>
                  <a:pt x="8579230" y="989404"/>
                  <a:pt x="8537251" y="1031383"/>
                  <a:pt x="8485467" y="1031383"/>
                </a:cubicBezTo>
                <a:lnTo>
                  <a:pt x="46881" y="1031383"/>
                </a:lnTo>
                <a:cubicBezTo>
                  <a:pt x="21007" y="1031383"/>
                  <a:pt x="0" y="1010376"/>
                  <a:pt x="0" y="984502"/>
                </a:cubicBezTo>
                <a:lnTo>
                  <a:pt x="0" y="46881"/>
                </a:lnTo>
                <a:cubicBezTo>
                  <a:pt x="0" y="20989"/>
                  <a:pt x="20989" y="0"/>
                  <a:pt x="468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38376" y="2121367"/>
            <a:ext cx="46881" cy="1031383"/>
          </a:xfrm>
          <a:custGeom>
            <a:avLst/>
            <a:gdLst/>
            <a:ahLst/>
            <a:cxnLst/>
            <a:rect l="l" t="t" r="r" b="b"/>
            <a:pathLst>
              <a:path w="46881" h="1031383">
                <a:moveTo>
                  <a:pt x="46881" y="0"/>
                </a:moveTo>
                <a:lnTo>
                  <a:pt x="46881" y="0"/>
                </a:lnTo>
                <a:lnTo>
                  <a:pt x="46881" y="1031383"/>
                </a:lnTo>
                <a:lnTo>
                  <a:pt x="46881" y="1031383"/>
                </a:lnTo>
                <a:cubicBezTo>
                  <a:pt x="21007" y="1031383"/>
                  <a:pt x="0" y="1010376"/>
                  <a:pt x="0" y="984502"/>
                </a:cubicBezTo>
                <a:lnTo>
                  <a:pt x="0" y="46881"/>
                </a:lnTo>
                <a:cubicBezTo>
                  <a:pt x="0" y="21007"/>
                  <a:pt x="21007" y="0"/>
                  <a:pt x="46881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49341" y="2308891"/>
            <a:ext cx="1675997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75327" y="2308891"/>
            <a:ext cx="855579" cy="328167"/>
          </a:xfrm>
          <a:custGeom>
            <a:avLst/>
            <a:gdLst/>
            <a:ahLst/>
            <a:cxnLst/>
            <a:rect l="l" t="t" r="r" b="b"/>
            <a:pathLst>
              <a:path w="855579" h="328167">
                <a:moveTo>
                  <a:pt x="46882" y="0"/>
                </a:moveTo>
                <a:lnTo>
                  <a:pt x="808697" y="0"/>
                </a:lnTo>
                <a:cubicBezTo>
                  <a:pt x="834589" y="0"/>
                  <a:pt x="855579" y="20990"/>
                  <a:pt x="855579" y="46882"/>
                </a:cubicBezTo>
                <a:lnTo>
                  <a:pt x="855579" y="281285"/>
                </a:lnTo>
                <a:cubicBezTo>
                  <a:pt x="855579" y="307177"/>
                  <a:pt x="834589" y="328167"/>
                  <a:pt x="808697" y="328167"/>
                </a:cubicBezTo>
                <a:lnTo>
                  <a:pt x="46882" y="328167"/>
                </a:lnTo>
                <a:cubicBezTo>
                  <a:pt x="20990" y="328167"/>
                  <a:pt x="0" y="307177"/>
                  <a:pt x="0" y="281285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275327" y="2308891"/>
            <a:ext cx="937621" cy="328167"/>
          </a:xfrm>
          <a:prstGeom prst="rect">
            <a:avLst/>
          </a:prstGeom>
          <a:noFill/>
          <a:ln/>
        </p:spPr>
        <p:txBody>
          <a:bodyPr wrap="square" lIns="140643" tIns="46881" rIns="140643" bIns="46881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CLI前端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9341" y="2730820"/>
            <a:ext cx="8262783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命令行参数解析 | 用户交互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10697" y="3340274"/>
            <a:ext cx="210965" cy="281286"/>
          </a:xfrm>
          <a:custGeom>
            <a:avLst/>
            <a:gdLst/>
            <a:ahLst/>
            <a:cxnLst/>
            <a:rect l="l" t="t" r="r" b="b"/>
            <a:pathLst>
              <a:path w="210965" h="281286">
                <a:moveTo>
                  <a:pt x="93066" y="276122"/>
                </a:moveTo>
                <a:cubicBezTo>
                  <a:pt x="99934" y="282989"/>
                  <a:pt x="111086" y="282989"/>
                  <a:pt x="117953" y="276122"/>
                </a:cubicBezTo>
                <a:lnTo>
                  <a:pt x="205855" y="188220"/>
                </a:lnTo>
                <a:cubicBezTo>
                  <a:pt x="212723" y="181353"/>
                  <a:pt x="212723" y="170200"/>
                  <a:pt x="205855" y="163333"/>
                </a:cubicBezTo>
                <a:cubicBezTo>
                  <a:pt x="198988" y="156465"/>
                  <a:pt x="187835" y="156465"/>
                  <a:pt x="180968" y="163333"/>
                </a:cubicBezTo>
                <a:lnTo>
                  <a:pt x="123063" y="221238"/>
                </a:lnTo>
                <a:lnTo>
                  <a:pt x="123063" y="17580"/>
                </a:lnTo>
                <a:cubicBezTo>
                  <a:pt x="123063" y="7856"/>
                  <a:pt x="115206" y="0"/>
                  <a:pt x="105482" y="0"/>
                </a:cubicBezTo>
                <a:cubicBezTo>
                  <a:pt x="95758" y="0"/>
                  <a:pt x="87902" y="7856"/>
                  <a:pt x="87902" y="17580"/>
                </a:cubicBezTo>
                <a:lnTo>
                  <a:pt x="87902" y="221238"/>
                </a:lnTo>
                <a:lnTo>
                  <a:pt x="29997" y="163333"/>
                </a:lnTo>
                <a:cubicBezTo>
                  <a:pt x="23129" y="156465"/>
                  <a:pt x="11977" y="156465"/>
                  <a:pt x="5109" y="163333"/>
                </a:cubicBezTo>
                <a:cubicBezTo>
                  <a:pt x="-1758" y="170200"/>
                  <a:pt x="-1758" y="181353"/>
                  <a:pt x="5109" y="188220"/>
                </a:cubicBezTo>
                <a:lnTo>
                  <a:pt x="93011" y="276122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38376" y="3809084"/>
            <a:ext cx="8579230" cy="2250290"/>
          </a:xfrm>
          <a:custGeom>
            <a:avLst/>
            <a:gdLst/>
            <a:ahLst/>
            <a:cxnLst/>
            <a:rect l="l" t="t" r="r" b="b"/>
            <a:pathLst>
              <a:path w="8579230" h="2250290">
                <a:moveTo>
                  <a:pt x="46881" y="0"/>
                </a:moveTo>
                <a:lnTo>
                  <a:pt x="8485460" y="0"/>
                </a:lnTo>
                <a:cubicBezTo>
                  <a:pt x="8537248" y="0"/>
                  <a:pt x="8579230" y="41982"/>
                  <a:pt x="8579230" y="93770"/>
                </a:cubicBezTo>
                <a:lnTo>
                  <a:pt x="8579230" y="2156520"/>
                </a:lnTo>
                <a:cubicBezTo>
                  <a:pt x="8579230" y="2208308"/>
                  <a:pt x="8537248" y="2250290"/>
                  <a:pt x="8485460" y="2250290"/>
                </a:cubicBezTo>
                <a:lnTo>
                  <a:pt x="46881" y="2250290"/>
                </a:lnTo>
                <a:cubicBezTo>
                  <a:pt x="20989" y="2250290"/>
                  <a:pt x="0" y="2229300"/>
                  <a:pt x="0" y="2203409"/>
                </a:cubicBezTo>
                <a:lnTo>
                  <a:pt x="0" y="46881"/>
                </a:lnTo>
                <a:cubicBezTo>
                  <a:pt x="0" y="20989"/>
                  <a:pt x="20989" y="0"/>
                  <a:pt x="468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Shape 12"/>
          <p:cNvSpPr/>
          <p:nvPr/>
        </p:nvSpPr>
        <p:spPr>
          <a:xfrm>
            <a:off x="738376" y="3809084"/>
            <a:ext cx="46881" cy="2250290"/>
          </a:xfrm>
          <a:custGeom>
            <a:avLst/>
            <a:gdLst/>
            <a:ahLst/>
            <a:cxnLst/>
            <a:rect l="l" t="t" r="r" b="b"/>
            <a:pathLst>
              <a:path w="46881" h="2250290">
                <a:moveTo>
                  <a:pt x="46881" y="0"/>
                </a:moveTo>
                <a:lnTo>
                  <a:pt x="46881" y="0"/>
                </a:lnTo>
                <a:lnTo>
                  <a:pt x="46881" y="2250290"/>
                </a:lnTo>
                <a:lnTo>
                  <a:pt x="46881" y="2250290"/>
                </a:lnTo>
                <a:cubicBezTo>
                  <a:pt x="21007" y="2250290"/>
                  <a:pt x="0" y="2229283"/>
                  <a:pt x="0" y="2203409"/>
                </a:cubicBezTo>
                <a:lnTo>
                  <a:pt x="0" y="46881"/>
                </a:lnTo>
                <a:cubicBezTo>
                  <a:pt x="0" y="21007"/>
                  <a:pt x="21007" y="0"/>
                  <a:pt x="46881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5" name="Text 13"/>
          <p:cNvSpPr/>
          <p:nvPr/>
        </p:nvSpPr>
        <p:spPr>
          <a:xfrm>
            <a:off x="949341" y="3996609"/>
            <a:ext cx="2472975" cy="328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backup_suite_core (DLL)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356453" y="3996609"/>
            <a:ext cx="773537" cy="328167"/>
          </a:xfrm>
          <a:custGeom>
            <a:avLst/>
            <a:gdLst/>
            <a:ahLst/>
            <a:cxnLst/>
            <a:rect l="l" t="t" r="r" b="b"/>
            <a:pathLst>
              <a:path w="773537" h="328167">
                <a:moveTo>
                  <a:pt x="46882" y="0"/>
                </a:moveTo>
                <a:lnTo>
                  <a:pt x="726655" y="0"/>
                </a:lnTo>
                <a:cubicBezTo>
                  <a:pt x="752547" y="0"/>
                  <a:pt x="773537" y="20990"/>
                  <a:pt x="773537" y="46882"/>
                </a:cubicBezTo>
                <a:lnTo>
                  <a:pt x="773537" y="281285"/>
                </a:lnTo>
                <a:cubicBezTo>
                  <a:pt x="773537" y="307177"/>
                  <a:pt x="752547" y="328167"/>
                  <a:pt x="726655" y="328167"/>
                </a:cubicBezTo>
                <a:lnTo>
                  <a:pt x="46882" y="328167"/>
                </a:lnTo>
                <a:cubicBezTo>
                  <a:pt x="20990" y="328167"/>
                  <a:pt x="0" y="307177"/>
                  <a:pt x="0" y="281285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356453" y="3996609"/>
            <a:ext cx="855579" cy="328167"/>
          </a:xfrm>
          <a:prstGeom prst="rect">
            <a:avLst/>
          </a:prstGeom>
          <a:noFill/>
          <a:ln/>
        </p:spPr>
        <p:txBody>
          <a:bodyPr wrap="square" lIns="140643" tIns="46881" rIns="140643" bIns="46881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9341" y="4465419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43103" y="4565041"/>
            <a:ext cx="840654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filesystem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3103" y="4793586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86501" y="4465419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180263" y="4565041"/>
            <a:ext cx="1424744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backup_controller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80263" y="4793586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备份逻辑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49341" y="5215516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43103" y="5315138"/>
            <a:ext cx="883506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43103" y="5543683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加密算法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86501" y="5215516"/>
            <a:ext cx="4043490" cy="656335"/>
          </a:xfrm>
          <a:custGeom>
            <a:avLst/>
            <a:gdLst/>
            <a:ahLst/>
            <a:cxnLst/>
            <a:rect l="l" t="t" r="r" b="b"/>
            <a:pathLst>
              <a:path w="4043490" h="656335">
                <a:moveTo>
                  <a:pt x="46882" y="0"/>
                </a:moveTo>
                <a:lnTo>
                  <a:pt x="3996608" y="0"/>
                </a:lnTo>
                <a:cubicBezTo>
                  <a:pt x="4022500" y="0"/>
                  <a:pt x="4043490" y="20990"/>
                  <a:pt x="4043490" y="46882"/>
                </a:cubicBezTo>
                <a:lnTo>
                  <a:pt x="4043490" y="609453"/>
                </a:lnTo>
                <a:cubicBezTo>
                  <a:pt x="4043490" y="635345"/>
                  <a:pt x="4022500" y="656335"/>
                  <a:pt x="3996608" y="656335"/>
                </a:cubicBezTo>
                <a:lnTo>
                  <a:pt x="46882" y="656335"/>
                </a:lnTo>
                <a:cubicBezTo>
                  <a:pt x="20990" y="656335"/>
                  <a:pt x="0" y="635345"/>
                  <a:pt x="0" y="609453"/>
                </a:cubicBezTo>
                <a:lnTo>
                  <a:pt x="0" y="46882"/>
                </a:lnTo>
                <a:cubicBezTo>
                  <a:pt x="0" y="20990"/>
                  <a:pt x="20990" y="0"/>
                  <a:pt x="46882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180263" y="5315138"/>
            <a:ext cx="390889" cy="216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80263" y="5543683"/>
            <a:ext cx="3938007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工具类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910697" y="6246898"/>
            <a:ext cx="210965" cy="281286"/>
          </a:xfrm>
          <a:custGeom>
            <a:avLst/>
            <a:gdLst/>
            <a:ahLst/>
            <a:cxnLst/>
            <a:rect l="l" t="t" r="r" b="b"/>
            <a:pathLst>
              <a:path w="210965" h="281286">
                <a:moveTo>
                  <a:pt x="93066" y="276122"/>
                </a:moveTo>
                <a:cubicBezTo>
                  <a:pt x="99934" y="282989"/>
                  <a:pt x="111086" y="282989"/>
                  <a:pt x="117953" y="276122"/>
                </a:cubicBezTo>
                <a:lnTo>
                  <a:pt x="205855" y="188220"/>
                </a:lnTo>
                <a:cubicBezTo>
                  <a:pt x="212723" y="181353"/>
                  <a:pt x="212723" y="170200"/>
                  <a:pt x="205855" y="163333"/>
                </a:cubicBezTo>
                <a:cubicBezTo>
                  <a:pt x="198988" y="156465"/>
                  <a:pt x="187835" y="156465"/>
                  <a:pt x="180968" y="163333"/>
                </a:cubicBezTo>
                <a:lnTo>
                  <a:pt x="123063" y="221238"/>
                </a:lnTo>
                <a:lnTo>
                  <a:pt x="123063" y="17580"/>
                </a:lnTo>
                <a:cubicBezTo>
                  <a:pt x="123063" y="7856"/>
                  <a:pt x="115206" y="0"/>
                  <a:pt x="105482" y="0"/>
                </a:cubicBezTo>
                <a:cubicBezTo>
                  <a:pt x="95758" y="0"/>
                  <a:pt x="87902" y="7856"/>
                  <a:pt x="87902" y="17580"/>
                </a:cubicBezTo>
                <a:lnTo>
                  <a:pt x="87902" y="221238"/>
                </a:lnTo>
                <a:lnTo>
                  <a:pt x="29997" y="163333"/>
                </a:lnTo>
                <a:cubicBezTo>
                  <a:pt x="23129" y="156465"/>
                  <a:pt x="11977" y="156465"/>
                  <a:pt x="5109" y="163333"/>
                </a:cubicBezTo>
                <a:cubicBezTo>
                  <a:pt x="-1758" y="170200"/>
                  <a:pt x="-1758" y="181353"/>
                  <a:pt x="5109" y="188220"/>
                </a:cubicBezTo>
                <a:lnTo>
                  <a:pt x="93011" y="276122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1" name="Shape 29"/>
          <p:cNvSpPr/>
          <p:nvPr/>
        </p:nvSpPr>
        <p:spPr>
          <a:xfrm>
            <a:off x="714936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2" name="Text 30"/>
          <p:cNvSpPr/>
          <p:nvPr/>
        </p:nvSpPr>
        <p:spPr>
          <a:xfrm>
            <a:off x="81455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041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613686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Text 33"/>
          <p:cNvSpPr/>
          <p:nvPr/>
        </p:nvSpPr>
        <p:spPr>
          <a:xfrm>
            <a:off x="371330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Tar/ZipDevice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71916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归档格式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12435" y="6715709"/>
            <a:ext cx="2801142" cy="703216"/>
          </a:xfrm>
          <a:custGeom>
            <a:avLst/>
            <a:gdLst/>
            <a:ahLst/>
            <a:cxnLst/>
            <a:rect l="l" t="t" r="r" b="b"/>
            <a:pathLst>
              <a:path w="2801142" h="703216">
                <a:moveTo>
                  <a:pt x="46883" y="0"/>
                </a:moveTo>
                <a:lnTo>
                  <a:pt x="2754259" y="0"/>
                </a:lnTo>
                <a:cubicBezTo>
                  <a:pt x="2780152" y="0"/>
                  <a:pt x="2801142" y="20990"/>
                  <a:pt x="2801142" y="46883"/>
                </a:cubicBezTo>
                <a:lnTo>
                  <a:pt x="2801142" y="656332"/>
                </a:lnTo>
                <a:cubicBezTo>
                  <a:pt x="2801142" y="682225"/>
                  <a:pt x="2780152" y="703216"/>
                  <a:pt x="2754259" y="703216"/>
                </a:cubicBezTo>
                <a:lnTo>
                  <a:pt x="46883" y="703216"/>
                </a:lnTo>
                <a:cubicBezTo>
                  <a:pt x="21008" y="703216"/>
                  <a:pt x="0" y="682208"/>
                  <a:pt x="0" y="656332"/>
                </a:cubicBezTo>
                <a:lnTo>
                  <a:pt x="0" y="46883"/>
                </a:lnTo>
                <a:cubicBezTo>
                  <a:pt x="0" y="21008"/>
                  <a:pt x="21008" y="0"/>
                  <a:pt x="4688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8" name="Text 36"/>
          <p:cNvSpPr/>
          <p:nvPr/>
        </p:nvSpPr>
        <p:spPr>
          <a:xfrm>
            <a:off x="6612058" y="6856352"/>
            <a:ext cx="2601898" cy="234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92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17918" y="7090757"/>
            <a:ext cx="2590177" cy="187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</a:t>
            </a:r>
            <a:endParaRPr lang="en-US" sz="1600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0C859C3-4947-0949-C947-74FBAB98FEF4}"/>
              </a:ext>
            </a:extLst>
          </p:cNvPr>
          <p:cNvGrpSpPr/>
          <p:nvPr/>
        </p:nvGrpSpPr>
        <p:grpSpPr>
          <a:xfrm>
            <a:off x="9803906" y="947401"/>
            <a:ext cx="5977332" cy="3668441"/>
            <a:chOff x="9803906" y="1365410"/>
            <a:chExt cx="5977332" cy="3668441"/>
          </a:xfrm>
        </p:grpSpPr>
        <p:sp>
          <p:nvSpPr>
            <p:cNvPr id="40" name="Shape 38"/>
            <p:cNvSpPr/>
            <p:nvPr/>
          </p:nvSpPr>
          <p:spPr>
            <a:xfrm>
              <a:off x="9803906" y="1365410"/>
              <a:ext cx="5977332" cy="3668441"/>
            </a:xfrm>
            <a:custGeom>
              <a:avLst/>
              <a:gdLst/>
              <a:ahLst/>
              <a:cxnLst/>
              <a:rect l="l" t="t" r="r" b="b"/>
              <a:pathLst>
                <a:path w="5977332" h="3668441">
                  <a:moveTo>
                    <a:pt x="93765" y="0"/>
                  </a:moveTo>
                  <a:lnTo>
                    <a:pt x="5883567" y="0"/>
                  </a:lnTo>
                  <a:cubicBezTo>
                    <a:pt x="5935318" y="0"/>
                    <a:pt x="5977332" y="42015"/>
                    <a:pt x="5977332" y="93765"/>
                  </a:cubicBezTo>
                  <a:lnTo>
                    <a:pt x="5977332" y="3574676"/>
                  </a:lnTo>
                  <a:cubicBezTo>
                    <a:pt x="5977332" y="3626461"/>
                    <a:pt x="5935352" y="3668441"/>
                    <a:pt x="5883567" y="3668441"/>
                  </a:cubicBezTo>
                  <a:lnTo>
                    <a:pt x="93765" y="3668441"/>
                  </a:lnTo>
                  <a:cubicBezTo>
                    <a:pt x="41980" y="3668441"/>
                    <a:pt x="0" y="3626461"/>
                    <a:pt x="0" y="3574676"/>
                  </a:cubicBezTo>
                  <a:lnTo>
                    <a:pt x="0" y="93765"/>
                  </a:lnTo>
                  <a:cubicBezTo>
                    <a:pt x="0" y="42015"/>
                    <a:pt x="42015" y="0"/>
                    <a:pt x="93765" y="0"/>
                  </a:cubicBezTo>
                  <a:close/>
                </a:path>
              </a:pathLst>
            </a:custGeom>
            <a:solidFill>
              <a:srgbClr val="343A40"/>
            </a:solidFill>
            <a:ln w="12700">
              <a:solidFill>
                <a:srgbClr val="495057">
                  <a:alpha val="30196"/>
                </a:srgbClr>
              </a:solidFill>
              <a:prstDash val="solid"/>
            </a:ln>
          </p:spPr>
        </p:sp>
        <p:sp>
          <p:nvSpPr>
            <p:cNvPr id="41" name="Text 39"/>
            <p:cNvSpPr/>
            <p:nvPr/>
          </p:nvSpPr>
          <p:spPr>
            <a:xfrm>
              <a:off x="10044171" y="1605676"/>
              <a:ext cx="5614004" cy="328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846" b="1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核心技术栈</a:t>
              </a:r>
              <a:endParaRPr lang="en-US" sz="1600" dirty="0"/>
            </a:p>
          </p:txBody>
        </p:sp>
        <p:sp>
          <p:nvSpPr>
            <p:cNvPr id="42" name="Text 40"/>
            <p:cNvSpPr/>
            <p:nvPr/>
          </p:nvSpPr>
          <p:spPr>
            <a:xfrm>
              <a:off x="10044171" y="2121367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构建与编译</a:t>
              </a:r>
              <a:endParaRPr lang="en-US" sz="1600" dirty="0"/>
            </a:p>
          </p:txBody>
        </p:sp>
        <p:sp>
          <p:nvSpPr>
            <p:cNvPr id="43" name="Text 41"/>
            <p:cNvSpPr/>
            <p:nvPr/>
          </p:nvSpPr>
          <p:spPr>
            <a:xfrm>
              <a:off x="10044171" y="2449534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CMake 3.28+ | MSVC 2022 | vcpkg</a:t>
              </a: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10044171" y="2824583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语言标准</a:t>
              </a:r>
              <a:endParaRPr lang="en-US" sz="1600" dirty="0"/>
            </a:p>
          </p:txBody>
        </p:sp>
        <p:sp>
          <p:nvSpPr>
            <p:cNvPr id="45" name="Text 43"/>
            <p:cNvSpPr/>
            <p:nvPr/>
          </p:nvSpPr>
          <p:spPr>
            <a:xfrm>
              <a:off x="10044171" y="3152750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C++17 | STL | 现代C++特性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10044171" y="3527798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核心依赖</a:t>
              </a:r>
              <a:endParaRPr lang="en-US" sz="1600" dirty="0"/>
            </a:p>
          </p:txBody>
        </p:sp>
        <p:sp>
          <p:nvSpPr>
            <p:cNvPr id="47" name="Text 45"/>
            <p:cNvSpPr/>
            <p:nvPr/>
          </p:nvSpPr>
          <p:spPr>
            <a:xfrm>
              <a:off x="10044171" y="3855965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libarchive | SQLite3 | 7-Zip | OpenSSL</a:t>
              </a:r>
              <a:endParaRPr lang="en-US" sz="1600" dirty="0"/>
            </a:p>
          </p:txBody>
        </p:sp>
        <p:sp>
          <p:nvSpPr>
            <p:cNvPr id="48" name="Text 46"/>
            <p:cNvSpPr/>
            <p:nvPr/>
          </p:nvSpPr>
          <p:spPr>
            <a:xfrm>
              <a:off x="10044171" y="4231014"/>
              <a:ext cx="5590564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b="1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测试框架</a:t>
              </a:r>
              <a:endParaRPr lang="en-US" sz="1600" dirty="0"/>
            </a:p>
          </p:txBody>
        </p:sp>
        <p:sp>
          <p:nvSpPr>
            <p:cNvPr id="49" name="Text 47"/>
            <p:cNvSpPr/>
            <p:nvPr/>
          </p:nvSpPr>
          <p:spPr>
            <a:xfrm>
              <a:off x="10044171" y="4559181"/>
              <a:ext cx="5578844" cy="2344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GoogleTest | 单元测试 | </a:t>
              </a:r>
              <a:r>
                <a:rPr lang="en-US" sz="1292" dirty="0" err="1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功能测试</a:t>
              </a:r>
              <a:r>
                <a:rPr 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| CRT</a:t>
              </a:r>
              <a:r>
                <a:rPr lang="zh-CN" altLang="en-US" sz="1292" dirty="0">
                  <a:solidFill>
                    <a:srgbClr val="F8F9FA">
                      <a:alpha val="70000"/>
                    </a:srgb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内存泄露测试</a:t>
              </a:r>
              <a:endParaRPr lang="en-US" sz="1600" dirty="0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78CAFA9-65E5-D0CF-C342-4A5A52DF6252}"/>
              </a:ext>
            </a:extLst>
          </p:cNvPr>
          <p:cNvGrpSpPr/>
          <p:nvPr/>
        </p:nvGrpSpPr>
        <p:grpSpPr>
          <a:xfrm>
            <a:off x="9803906" y="4835842"/>
            <a:ext cx="5977332" cy="3855965"/>
            <a:chOff x="9803906" y="5279977"/>
            <a:chExt cx="5977332" cy="3855965"/>
          </a:xfrm>
        </p:grpSpPr>
        <p:sp>
          <p:nvSpPr>
            <p:cNvPr id="50" name="Shape 48"/>
            <p:cNvSpPr/>
            <p:nvPr/>
          </p:nvSpPr>
          <p:spPr>
            <a:xfrm>
              <a:off x="9803906" y="5279977"/>
              <a:ext cx="5977332" cy="3855965"/>
            </a:xfrm>
            <a:custGeom>
              <a:avLst/>
              <a:gdLst/>
              <a:ahLst/>
              <a:cxnLst/>
              <a:rect l="l" t="t" r="r" b="b"/>
              <a:pathLst>
                <a:path w="5977332" h="3855965">
                  <a:moveTo>
                    <a:pt x="93777" y="0"/>
                  </a:moveTo>
                  <a:lnTo>
                    <a:pt x="5883555" y="0"/>
                  </a:lnTo>
                  <a:cubicBezTo>
                    <a:pt x="5935347" y="0"/>
                    <a:pt x="5977332" y="41985"/>
                    <a:pt x="5977332" y="93777"/>
                  </a:cubicBezTo>
                  <a:lnTo>
                    <a:pt x="5977332" y="3762188"/>
                  </a:lnTo>
                  <a:cubicBezTo>
                    <a:pt x="5977332" y="3813980"/>
                    <a:pt x="5935347" y="3855965"/>
                    <a:pt x="5883555" y="3855965"/>
                  </a:cubicBezTo>
                  <a:lnTo>
                    <a:pt x="93777" y="3855965"/>
                  </a:lnTo>
                  <a:cubicBezTo>
                    <a:pt x="41985" y="3855965"/>
                    <a:pt x="0" y="3813980"/>
                    <a:pt x="0" y="3762188"/>
                  </a:cubicBezTo>
                  <a:lnTo>
                    <a:pt x="0" y="93777"/>
                  </a:lnTo>
                  <a:cubicBezTo>
                    <a:pt x="0" y="42020"/>
                    <a:pt x="42020" y="0"/>
                    <a:pt x="93777" y="0"/>
                  </a:cubicBezTo>
                  <a:close/>
                </a:path>
              </a:pathLst>
            </a:custGeom>
            <a:solidFill>
              <a:srgbClr val="343A40"/>
            </a:solidFill>
            <a:ln w="12700">
              <a:solidFill>
                <a:srgbClr val="495057">
                  <a:alpha val="30196"/>
                </a:srgbClr>
              </a:solidFill>
              <a:prstDash val="solid"/>
            </a:ln>
          </p:spPr>
        </p:sp>
        <p:sp>
          <p:nvSpPr>
            <p:cNvPr id="51" name="Text 49"/>
            <p:cNvSpPr/>
            <p:nvPr/>
          </p:nvSpPr>
          <p:spPr>
            <a:xfrm>
              <a:off x="10044171" y="5520242"/>
              <a:ext cx="5614004" cy="328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846" b="1" dirty="0">
                  <a:solidFill>
                    <a:srgbClr val="D4A237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项目状态</a:t>
              </a:r>
              <a:endParaRPr lang="en-US" sz="1600" dirty="0"/>
            </a:p>
          </p:txBody>
        </p:sp>
        <p:sp>
          <p:nvSpPr>
            <p:cNvPr id="52" name="Shape 50"/>
            <p:cNvSpPr/>
            <p:nvPr/>
          </p:nvSpPr>
          <p:spPr>
            <a:xfrm>
              <a:off x="10044171" y="6035934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3" name="Text 51"/>
            <p:cNvSpPr/>
            <p:nvPr/>
          </p:nvSpPr>
          <p:spPr>
            <a:xfrm>
              <a:off x="10184814" y="6200017"/>
              <a:ext cx="750097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CLI版本</a:t>
              </a:r>
              <a:endParaRPr lang="en-US" sz="1600" dirty="0"/>
            </a:p>
          </p:txBody>
        </p:sp>
        <p:sp>
          <p:nvSpPr>
            <p:cNvPr id="54" name="Shape 52"/>
            <p:cNvSpPr/>
            <p:nvPr/>
          </p:nvSpPr>
          <p:spPr>
            <a:xfrm>
              <a:off x="14622855" y="6176577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0C950">
                <a:alpha val="20000"/>
              </a:srgbClr>
            </a:solidFill>
            <a:ln/>
          </p:spPr>
        </p:sp>
        <p:sp>
          <p:nvSpPr>
            <p:cNvPr id="55" name="Text 53"/>
            <p:cNvSpPr/>
            <p:nvPr/>
          </p:nvSpPr>
          <p:spPr>
            <a:xfrm>
              <a:off x="14622855" y="6176577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已完成</a:t>
              </a:r>
              <a:endParaRPr lang="en-US" sz="1600" dirty="0"/>
            </a:p>
          </p:txBody>
        </p:sp>
        <p:sp>
          <p:nvSpPr>
            <p:cNvPr id="56" name="Shape 54"/>
            <p:cNvSpPr/>
            <p:nvPr/>
          </p:nvSpPr>
          <p:spPr>
            <a:xfrm>
              <a:off x="10044171" y="6786030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57" name="Text 55"/>
            <p:cNvSpPr/>
            <p:nvPr/>
          </p:nvSpPr>
          <p:spPr>
            <a:xfrm>
              <a:off x="10184814" y="6950114"/>
              <a:ext cx="656335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核心库</a:t>
              </a:r>
              <a:endParaRPr lang="en-US" sz="1600" dirty="0"/>
            </a:p>
          </p:txBody>
        </p:sp>
        <p:sp>
          <p:nvSpPr>
            <p:cNvPr id="58" name="Shape 56"/>
            <p:cNvSpPr/>
            <p:nvPr/>
          </p:nvSpPr>
          <p:spPr>
            <a:xfrm>
              <a:off x="14622855" y="6926673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5DF72">
                <a:alpha val="20000"/>
              </a:srgbClr>
            </a:solidFill>
            <a:ln/>
          </p:spPr>
        </p:sp>
        <p:sp>
          <p:nvSpPr>
            <p:cNvPr id="59" name="Text 57"/>
            <p:cNvSpPr/>
            <p:nvPr/>
          </p:nvSpPr>
          <p:spPr>
            <a:xfrm>
              <a:off x="14622855" y="6926673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已完成</a:t>
              </a:r>
              <a:endParaRPr lang="en-US" sz="1600" dirty="0"/>
            </a:p>
          </p:txBody>
        </p:sp>
        <p:sp>
          <p:nvSpPr>
            <p:cNvPr id="60" name="Shape 58"/>
            <p:cNvSpPr/>
            <p:nvPr/>
          </p:nvSpPr>
          <p:spPr>
            <a:xfrm>
              <a:off x="10044171" y="7536127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61" name="Text 59"/>
            <p:cNvSpPr/>
            <p:nvPr/>
          </p:nvSpPr>
          <p:spPr>
            <a:xfrm>
              <a:off x="10184814" y="7700211"/>
              <a:ext cx="1160306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GUI版本 (Qt)</a:t>
              </a:r>
              <a:endParaRPr lang="en-US" sz="1600" dirty="0"/>
            </a:p>
          </p:txBody>
        </p:sp>
        <p:sp>
          <p:nvSpPr>
            <p:cNvPr id="62" name="Shape 60"/>
            <p:cNvSpPr/>
            <p:nvPr/>
          </p:nvSpPr>
          <p:spPr>
            <a:xfrm>
              <a:off x="14622855" y="7676770"/>
              <a:ext cx="773537" cy="328167"/>
            </a:xfrm>
            <a:custGeom>
              <a:avLst/>
              <a:gdLst/>
              <a:ahLst/>
              <a:cxnLst/>
              <a:rect l="l" t="t" r="r" b="b"/>
              <a:pathLst>
                <a:path w="773537" h="328167">
                  <a:moveTo>
                    <a:pt x="46882" y="0"/>
                  </a:moveTo>
                  <a:lnTo>
                    <a:pt x="726655" y="0"/>
                  </a:lnTo>
                  <a:cubicBezTo>
                    <a:pt x="752547" y="0"/>
                    <a:pt x="773537" y="20990"/>
                    <a:pt x="773537" y="46882"/>
                  </a:cubicBezTo>
                  <a:lnTo>
                    <a:pt x="773537" y="281285"/>
                  </a:lnTo>
                  <a:cubicBezTo>
                    <a:pt x="773537" y="307177"/>
                    <a:pt x="752547" y="328167"/>
                    <a:pt x="726655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F0B100">
                <a:alpha val="20000"/>
              </a:srgbClr>
            </a:solidFill>
            <a:ln/>
          </p:spPr>
        </p:sp>
        <p:sp>
          <p:nvSpPr>
            <p:cNvPr id="63" name="Text 61"/>
            <p:cNvSpPr/>
            <p:nvPr/>
          </p:nvSpPr>
          <p:spPr>
            <a:xfrm>
              <a:off x="14622855" y="7676770"/>
              <a:ext cx="855579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FDC7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未实现</a:t>
              </a:r>
              <a:endParaRPr lang="en-US" sz="1600" dirty="0"/>
            </a:p>
          </p:txBody>
        </p:sp>
        <p:sp>
          <p:nvSpPr>
            <p:cNvPr id="64" name="Shape 62"/>
            <p:cNvSpPr/>
            <p:nvPr/>
          </p:nvSpPr>
          <p:spPr>
            <a:xfrm>
              <a:off x="10044171" y="8286224"/>
              <a:ext cx="5496802" cy="609453"/>
            </a:xfrm>
            <a:custGeom>
              <a:avLst/>
              <a:gdLst/>
              <a:ahLst/>
              <a:cxnLst/>
              <a:rect l="l" t="t" r="r" b="b"/>
              <a:pathLst>
                <a:path w="5496802" h="609453">
                  <a:moveTo>
                    <a:pt x="46879" y="0"/>
                  </a:moveTo>
                  <a:lnTo>
                    <a:pt x="5449923" y="0"/>
                  </a:lnTo>
                  <a:cubicBezTo>
                    <a:pt x="5475813" y="0"/>
                    <a:pt x="5496802" y="20989"/>
                    <a:pt x="5496802" y="46879"/>
                  </a:cubicBezTo>
                  <a:lnTo>
                    <a:pt x="5496802" y="562574"/>
                  </a:lnTo>
                  <a:cubicBezTo>
                    <a:pt x="5496802" y="588465"/>
                    <a:pt x="5475813" y="609453"/>
                    <a:pt x="5449923" y="609453"/>
                  </a:cubicBezTo>
                  <a:lnTo>
                    <a:pt x="46879" y="609453"/>
                  </a:lnTo>
                  <a:cubicBezTo>
                    <a:pt x="20989" y="609453"/>
                    <a:pt x="0" y="588465"/>
                    <a:pt x="0" y="562574"/>
                  </a:cubicBezTo>
                  <a:lnTo>
                    <a:pt x="0" y="46879"/>
                  </a:lnTo>
                  <a:cubicBezTo>
                    <a:pt x="0" y="21006"/>
                    <a:pt x="21006" y="0"/>
                    <a:pt x="46879" y="0"/>
                  </a:cubicBezTo>
                  <a:close/>
                </a:path>
              </a:pathLst>
            </a:custGeom>
            <a:solidFill>
              <a:srgbClr val="1A1D21"/>
            </a:solidFill>
            <a:ln/>
          </p:spPr>
        </p:sp>
        <p:sp>
          <p:nvSpPr>
            <p:cNvPr id="65" name="Text 63"/>
            <p:cNvSpPr/>
            <p:nvPr/>
          </p:nvSpPr>
          <p:spPr>
            <a:xfrm>
              <a:off x="10184814" y="8450307"/>
              <a:ext cx="843859" cy="2812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477" dirty="0">
                  <a:solidFill>
                    <a:srgbClr val="F8F9FA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测试覆盖</a:t>
              </a:r>
              <a:endParaRPr lang="en-US" sz="1600" dirty="0"/>
            </a:p>
          </p:txBody>
        </p:sp>
        <p:sp>
          <p:nvSpPr>
            <p:cNvPr id="66" name="Shape 64"/>
            <p:cNvSpPr/>
            <p:nvPr/>
          </p:nvSpPr>
          <p:spPr>
            <a:xfrm>
              <a:off x="14458771" y="8426867"/>
              <a:ext cx="937621" cy="328167"/>
            </a:xfrm>
            <a:custGeom>
              <a:avLst/>
              <a:gdLst/>
              <a:ahLst/>
              <a:cxnLst/>
              <a:rect l="l" t="t" r="r" b="b"/>
              <a:pathLst>
                <a:path w="937621" h="328167">
                  <a:moveTo>
                    <a:pt x="46882" y="0"/>
                  </a:moveTo>
                  <a:lnTo>
                    <a:pt x="890739" y="0"/>
                  </a:lnTo>
                  <a:cubicBezTo>
                    <a:pt x="916631" y="0"/>
                    <a:pt x="937621" y="20990"/>
                    <a:pt x="937621" y="46882"/>
                  </a:cubicBezTo>
                  <a:lnTo>
                    <a:pt x="937621" y="281285"/>
                  </a:lnTo>
                  <a:cubicBezTo>
                    <a:pt x="937621" y="307177"/>
                    <a:pt x="916631" y="328167"/>
                    <a:pt x="890739" y="328167"/>
                  </a:cubicBezTo>
                  <a:lnTo>
                    <a:pt x="46882" y="328167"/>
                  </a:lnTo>
                  <a:cubicBezTo>
                    <a:pt x="20990" y="328167"/>
                    <a:pt x="0" y="307177"/>
                    <a:pt x="0" y="281285"/>
                  </a:cubicBezTo>
                  <a:lnTo>
                    <a:pt x="0" y="46882"/>
                  </a:lnTo>
                  <a:cubicBezTo>
                    <a:pt x="0" y="20990"/>
                    <a:pt x="20990" y="0"/>
                    <a:pt x="46882" y="0"/>
                  </a:cubicBezTo>
                  <a:close/>
                </a:path>
              </a:pathLst>
            </a:custGeom>
            <a:solidFill>
              <a:srgbClr val="05DF72">
                <a:alpha val="20000"/>
              </a:srgbClr>
            </a:solidFill>
            <a:ln/>
          </p:spPr>
        </p:sp>
        <p:sp>
          <p:nvSpPr>
            <p:cNvPr id="67" name="Text 65"/>
            <p:cNvSpPr/>
            <p:nvPr/>
          </p:nvSpPr>
          <p:spPr>
            <a:xfrm>
              <a:off x="14458771" y="8426867"/>
              <a:ext cx="1019663" cy="328167"/>
            </a:xfrm>
            <a:prstGeom prst="rect">
              <a:avLst/>
            </a:prstGeom>
            <a:noFill/>
            <a:ln/>
          </p:spPr>
          <p:txBody>
            <a:bodyPr wrap="square" lIns="140643" tIns="46881" rIns="140643" bIns="46881" rtlCol="0" anchor="ctr"/>
            <a:lstStyle/>
            <a:p>
              <a:pPr>
                <a:lnSpc>
                  <a:spcPct val="120000"/>
                </a:lnSpc>
              </a:pPr>
              <a:r>
                <a:rPr lang="en-US" sz="1292" dirty="0">
                  <a:solidFill>
                    <a:srgbClr val="05DF72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全面覆盖</a:t>
              </a:r>
              <a:endParaRPr 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ubstackcdn.com/9d75ab8402c2cdf088e708c6adc8fe475ee660cb.pn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555" b="2155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60948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1148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核心架构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系统整体架构与核心模块设计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模块化设计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清晰的模块边界与职责分离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易于添加新格式与新功能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02" y="488902"/>
            <a:ext cx="15498202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6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模块化架构设计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88902" y="1075585"/>
            <a:ext cx="782244" cy="48890"/>
          </a:xfrm>
          <a:custGeom>
            <a:avLst/>
            <a:gdLst/>
            <a:ahLst/>
            <a:cxnLst/>
            <a:rect l="l" t="t" r="r" b="b"/>
            <a:pathLst>
              <a:path w="782244" h="48890">
                <a:moveTo>
                  <a:pt x="0" y="0"/>
                </a:moveTo>
                <a:lnTo>
                  <a:pt x="782244" y="0"/>
                </a:lnTo>
                <a:lnTo>
                  <a:pt x="782244" y="48890"/>
                </a:lnTo>
                <a:lnTo>
                  <a:pt x="0" y="4889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95014" y="1375038"/>
            <a:ext cx="15265973" cy="6172391"/>
          </a:xfrm>
          <a:custGeom>
            <a:avLst/>
            <a:gdLst/>
            <a:ahLst/>
            <a:cxnLst/>
            <a:rect l="l" t="t" r="r" b="b"/>
            <a:pathLst>
              <a:path w="15265973" h="6172391">
                <a:moveTo>
                  <a:pt x="97771" y="0"/>
                </a:moveTo>
                <a:lnTo>
                  <a:pt x="15168202" y="0"/>
                </a:lnTo>
                <a:cubicBezTo>
                  <a:pt x="15222200" y="0"/>
                  <a:pt x="15265973" y="43773"/>
                  <a:pt x="15265973" y="97771"/>
                </a:cubicBezTo>
                <a:lnTo>
                  <a:pt x="15265973" y="6074620"/>
                </a:lnTo>
                <a:cubicBezTo>
                  <a:pt x="15265973" y="6128618"/>
                  <a:pt x="15222200" y="6172391"/>
                  <a:pt x="15168202" y="6172391"/>
                </a:cubicBezTo>
                <a:lnTo>
                  <a:pt x="97771" y="6172391"/>
                </a:lnTo>
                <a:cubicBezTo>
                  <a:pt x="43773" y="6172391"/>
                  <a:pt x="0" y="6128618"/>
                  <a:pt x="0" y="6074620"/>
                </a:cubicBezTo>
                <a:lnTo>
                  <a:pt x="0" y="97771"/>
                </a:lnTo>
                <a:cubicBezTo>
                  <a:pt x="0" y="43773"/>
                  <a:pt x="43773" y="0"/>
                  <a:pt x="97771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45576" y="1625600"/>
            <a:ext cx="14887074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5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5576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" name="Text 5"/>
          <p:cNvSpPr/>
          <p:nvPr/>
        </p:nvSpPr>
        <p:spPr>
          <a:xfrm>
            <a:off x="696686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5576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Shape 7"/>
          <p:cNvSpPr/>
          <p:nvPr/>
        </p:nvSpPr>
        <p:spPr>
          <a:xfrm>
            <a:off x="892247" y="3348980"/>
            <a:ext cx="3251200" cy="1271146"/>
          </a:xfrm>
          <a:custGeom>
            <a:avLst/>
            <a:gdLst/>
            <a:ahLst/>
            <a:cxnLst/>
            <a:rect l="l" t="t" r="r" b="b"/>
            <a:pathLst>
              <a:path w="3251200" h="1271146">
                <a:moveTo>
                  <a:pt x="48888" y="0"/>
                </a:moveTo>
                <a:lnTo>
                  <a:pt x="3202312" y="0"/>
                </a:lnTo>
                <a:cubicBezTo>
                  <a:pt x="3229312" y="0"/>
                  <a:pt x="3251200" y="21888"/>
                  <a:pt x="3251200" y="48888"/>
                </a:cubicBezTo>
                <a:lnTo>
                  <a:pt x="3251200" y="1222258"/>
                </a:lnTo>
                <a:cubicBezTo>
                  <a:pt x="3251200" y="1249258"/>
                  <a:pt x="3229312" y="1271146"/>
                  <a:pt x="3202312" y="1271146"/>
                </a:cubicBezTo>
                <a:lnTo>
                  <a:pt x="48888" y="1271146"/>
                </a:lnTo>
                <a:cubicBezTo>
                  <a:pt x="21888" y="1271146"/>
                  <a:pt x="0" y="1249258"/>
                  <a:pt x="0" y="1222258"/>
                </a:cubicBezTo>
                <a:lnTo>
                  <a:pt x="0" y="48888"/>
                </a:lnTo>
                <a:cubicBezTo>
                  <a:pt x="0" y="21888"/>
                  <a:pt x="21888" y="0"/>
                  <a:pt x="48888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10" name="Text 8"/>
          <p:cNvSpPr/>
          <p:nvPr/>
        </p:nvSpPr>
        <p:spPr>
          <a:xfrm>
            <a:off x="996138" y="3495651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backup_suite_cli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2250" y="3788992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命令行界面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02250" y="4082334"/>
            <a:ext cx="3031194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参数解析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用户交互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92247" y="5817937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6138" y="5964608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F8F9FA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backup_suite_gui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2250" y="6257949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Qt图形界面(未实现)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84914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7" name="Text 15"/>
          <p:cNvSpPr/>
          <p:nvPr/>
        </p:nvSpPr>
        <p:spPr>
          <a:xfrm>
            <a:off x="4436024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84914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Shape 17"/>
          <p:cNvSpPr/>
          <p:nvPr/>
        </p:nvSpPr>
        <p:spPr>
          <a:xfrm>
            <a:off x="4631585" y="310042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0" name="Text 18"/>
          <p:cNvSpPr/>
          <p:nvPr/>
        </p:nvSpPr>
        <p:spPr>
          <a:xfrm>
            <a:off x="4778256" y="324709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78256" y="354043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备份恢复逻辑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31585" y="458336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3" name="Text 21"/>
          <p:cNvSpPr/>
          <p:nvPr/>
        </p:nvSpPr>
        <p:spPr>
          <a:xfrm>
            <a:off x="4778256" y="473003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78256" y="502337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31585" y="6066303"/>
            <a:ext cx="3251200" cy="782244"/>
          </a:xfrm>
          <a:custGeom>
            <a:avLst/>
            <a:gdLst/>
            <a:ahLst/>
            <a:cxnLst/>
            <a:rect l="l" t="t" r="r" b="b"/>
            <a:pathLst>
              <a:path w="3251200" h="782244">
                <a:moveTo>
                  <a:pt x="48890" y="0"/>
                </a:moveTo>
                <a:lnTo>
                  <a:pt x="3202310" y="0"/>
                </a:lnTo>
                <a:cubicBezTo>
                  <a:pt x="3229293" y="0"/>
                  <a:pt x="3251200" y="21907"/>
                  <a:pt x="3251200" y="48890"/>
                </a:cubicBezTo>
                <a:lnTo>
                  <a:pt x="3251200" y="733353"/>
                </a:lnTo>
                <a:cubicBezTo>
                  <a:pt x="3251200" y="760337"/>
                  <a:pt x="3229293" y="782244"/>
                  <a:pt x="3202310" y="782244"/>
                </a:cubicBezTo>
                <a:lnTo>
                  <a:pt x="48890" y="782244"/>
                </a:lnTo>
                <a:cubicBezTo>
                  <a:pt x="21907" y="782244"/>
                  <a:pt x="0" y="760337"/>
                  <a:pt x="0" y="733353"/>
                </a:cubicBezTo>
                <a:lnTo>
                  <a:pt x="0" y="48890"/>
                </a:lnTo>
                <a:cubicBezTo>
                  <a:pt x="0" y="21907"/>
                  <a:pt x="21907" y="0"/>
                  <a:pt x="4889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6" name="Text 24"/>
          <p:cNvSpPr/>
          <p:nvPr/>
        </p:nvSpPr>
        <p:spPr>
          <a:xfrm>
            <a:off x="4778256" y="6212974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778256" y="650631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统一元数据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24348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9" name="Text 27"/>
          <p:cNvSpPr/>
          <p:nvPr/>
        </p:nvSpPr>
        <p:spPr>
          <a:xfrm>
            <a:off x="8175458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设备实现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24348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Shape 29"/>
          <p:cNvSpPr/>
          <p:nvPr/>
        </p:nvSpPr>
        <p:spPr>
          <a:xfrm>
            <a:off x="8371019" y="2939525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2" name="Text 30"/>
          <p:cNvSpPr/>
          <p:nvPr/>
        </p:nvSpPr>
        <p:spPr>
          <a:xfrm>
            <a:off x="8517689" y="3086195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17689" y="3330647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71019" y="4051777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Text 33"/>
          <p:cNvSpPr/>
          <p:nvPr/>
        </p:nvSpPr>
        <p:spPr>
          <a:xfrm>
            <a:off x="8517689" y="4198448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17689" y="4442899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Tar归档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71019" y="5164030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8" name="Text 36"/>
          <p:cNvSpPr/>
          <p:nvPr/>
        </p:nvSpPr>
        <p:spPr>
          <a:xfrm>
            <a:off x="8517689" y="5310701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517689" y="5555152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Zip归档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71019" y="6276283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41" name="Text 39"/>
          <p:cNvSpPr/>
          <p:nvPr/>
        </p:nvSpPr>
        <p:spPr>
          <a:xfrm>
            <a:off x="8517689" y="6422953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17689" y="6667405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7z归档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963782" y="2163392"/>
            <a:ext cx="3544541" cy="488902"/>
          </a:xfrm>
          <a:custGeom>
            <a:avLst/>
            <a:gdLst/>
            <a:ahLst/>
            <a:cxnLst/>
            <a:rect l="l" t="t" r="r" b="b"/>
            <a:pathLst>
              <a:path w="3544541" h="488902">
                <a:moveTo>
                  <a:pt x="97780" y="0"/>
                </a:moveTo>
                <a:lnTo>
                  <a:pt x="3446761" y="0"/>
                </a:lnTo>
                <a:cubicBezTo>
                  <a:pt x="3500727" y="0"/>
                  <a:pt x="3544541" y="43814"/>
                  <a:pt x="3544541" y="97780"/>
                </a:cubicBezTo>
                <a:lnTo>
                  <a:pt x="3544541" y="488902"/>
                </a:lnTo>
                <a:lnTo>
                  <a:pt x="0" y="488902"/>
                </a:lnTo>
                <a:lnTo>
                  <a:pt x="0" y="97780"/>
                </a:lnTo>
                <a:cubicBezTo>
                  <a:pt x="0" y="43814"/>
                  <a:pt x="43814" y="0"/>
                  <a:pt x="9778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4" name="Text 42"/>
          <p:cNvSpPr/>
          <p:nvPr/>
        </p:nvSpPr>
        <p:spPr>
          <a:xfrm>
            <a:off x="11914892" y="2163392"/>
            <a:ext cx="3642322" cy="488902"/>
          </a:xfrm>
          <a:prstGeom prst="rect">
            <a:avLst/>
          </a:prstGeom>
          <a:noFill/>
          <a:ln/>
        </p:spPr>
        <p:txBody>
          <a:bodyPr wrap="square" lIns="195561" tIns="97780" rIns="195561" bIns="97780" rtlCol="0" anchor="ctr"/>
          <a:lstStyle/>
          <a:p>
            <a:pPr algn="ctr">
              <a:lnSpc>
                <a:spcPct val="130000"/>
              </a:lnSpc>
            </a:pPr>
            <a:r>
              <a:rPr lang="en-US" sz="154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依赖库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963782" y="2652295"/>
            <a:ext cx="3544541" cy="4644571"/>
          </a:xfrm>
          <a:custGeom>
            <a:avLst/>
            <a:gdLst/>
            <a:ahLst/>
            <a:cxnLst/>
            <a:rect l="l" t="t" r="r" b="b"/>
            <a:pathLst>
              <a:path w="3544541" h="4644571">
                <a:moveTo>
                  <a:pt x="0" y="0"/>
                </a:moveTo>
                <a:lnTo>
                  <a:pt x="3544541" y="0"/>
                </a:lnTo>
                <a:lnTo>
                  <a:pt x="3544541" y="4546778"/>
                </a:lnTo>
                <a:cubicBezTo>
                  <a:pt x="3544541" y="4600788"/>
                  <a:pt x="3500758" y="4644571"/>
                  <a:pt x="3446747" y="4644571"/>
                </a:cubicBezTo>
                <a:lnTo>
                  <a:pt x="97794" y="4644571"/>
                </a:lnTo>
                <a:cubicBezTo>
                  <a:pt x="43784" y="4644571"/>
                  <a:pt x="0" y="4600788"/>
                  <a:pt x="0" y="4546778"/>
                </a:cubicBez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Shape 44"/>
          <p:cNvSpPr/>
          <p:nvPr/>
        </p:nvSpPr>
        <p:spPr>
          <a:xfrm>
            <a:off x="12110453" y="312486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47" name="Text 45"/>
          <p:cNvSpPr/>
          <p:nvPr/>
        </p:nvSpPr>
        <p:spPr>
          <a:xfrm>
            <a:off x="12214344" y="327153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libarchive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220456" y="351599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归档格式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2110453" y="460780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0" name="Text 48"/>
          <p:cNvSpPr/>
          <p:nvPr/>
        </p:nvSpPr>
        <p:spPr>
          <a:xfrm>
            <a:off x="12214344" y="475447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220456" y="499893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元数据索引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110453" y="6090748"/>
            <a:ext cx="3251200" cy="733353"/>
          </a:xfrm>
          <a:custGeom>
            <a:avLst/>
            <a:gdLst/>
            <a:ahLst/>
            <a:cxnLst/>
            <a:rect l="l" t="t" r="r" b="b"/>
            <a:pathLst>
              <a:path w="3251200" h="733353">
                <a:moveTo>
                  <a:pt x="48893" y="0"/>
                </a:moveTo>
                <a:lnTo>
                  <a:pt x="3202307" y="0"/>
                </a:lnTo>
                <a:cubicBezTo>
                  <a:pt x="3229310" y="0"/>
                  <a:pt x="3251200" y="21890"/>
                  <a:pt x="3251200" y="48893"/>
                </a:cubicBezTo>
                <a:lnTo>
                  <a:pt x="3251200" y="684461"/>
                </a:lnTo>
                <a:cubicBezTo>
                  <a:pt x="3251200" y="711463"/>
                  <a:pt x="3229310" y="733353"/>
                  <a:pt x="3202307" y="733353"/>
                </a:cubicBezTo>
                <a:lnTo>
                  <a:pt x="48893" y="733353"/>
                </a:lnTo>
                <a:cubicBezTo>
                  <a:pt x="21890" y="733353"/>
                  <a:pt x="0" y="711463"/>
                  <a:pt x="0" y="684461"/>
                </a:cubicBezTo>
                <a:lnTo>
                  <a:pt x="0" y="48893"/>
                </a:lnTo>
                <a:cubicBezTo>
                  <a:pt x="0" y="21908"/>
                  <a:pt x="21908" y="0"/>
                  <a:pt x="48893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3" name="Text 51"/>
          <p:cNvSpPr/>
          <p:nvPr/>
        </p:nvSpPr>
        <p:spPr>
          <a:xfrm>
            <a:off x="12214344" y="6237419"/>
            <a:ext cx="3043417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7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7-Zip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220456" y="6481870"/>
            <a:ext cx="3031194" cy="195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5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7z格式支持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95014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27242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111006" y="2483"/>
                </a:moveTo>
                <a:cubicBezTo>
                  <a:pt x="118120" y="-812"/>
                  <a:pt x="126332" y="-812"/>
                  <a:pt x="133445" y="2483"/>
                </a:cubicBezTo>
                <a:lnTo>
                  <a:pt x="237815" y="50705"/>
                </a:lnTo>
                <a:cubicBezTo>
                  <a:pt x="241873" y="52567"/>
                  <a:pt x="244451" y="56625"/>
                  <a:pt x="244451" y="61113"/>
                </a:cubicBezTo>
                <a:cubicBezTo>
                  <a:pt x="244451" y="65601"/>
                  <a:pt x="241873" y="69659"/>
                  <a:pt x="237815" y="71521"/>
                </a:cubicBezTo>
                <a:lnTo>
                  <a:pt x="133445" y="119743"/>
                </a:lnTo>
                <a:cubicBezTo>
                  <a:pt x="126332" y="123037"/>
                  <a:pt x="118120" y="123037"/>
                  <a:pt x="111006" y="119743"/>
                </a:cubicBezTo>
                <a:lnTo>
                  <a:pt x="6636" y="71521"/>
                </a:lnTo>
                <a:cubicBezTo>
                  <a:pt x="2578" y="69611"/>
                  <a:pt x="0" y="65553"/>
                  <a:pt x="0" y="61113"/>
                </a:cubicBezTo>
                <a:cubicBezTo>
                  <a:pt x="0" y="56673"/>
                  <a:pt x="2578" y="52567"/>
                  <a:pt x="6636" y="50705"/>
                </a:cubicBezTo>
                <a:lnTo>
                  <a:pt x="111006" y="2483"/>
                </a:lnTo>
                <a:close/>
                <a:moveTo>
                  <a:pt x="22965" y="104274"/>
                </a:moveTo>
                <a:lnTo>
                  <a:pt x="101409" y="140512"/>
                </a:lnTo>
                <a:cubicBezTo>
                  <a:pt x="114634" y="146623"/>
                  <a:pt x="129865" y="146623"/>
                  <a:pt x="143090" y="140512"/>
                </a:cubicBezTo>
                <a:lnTo>
                  <a:pt x="221534" y="104274"/>
                </a:lnTo>
                <a:lnTo>
                  <a:pt x="237815" y="111817"/>
                </a:lnTo>
                <a:cubicBezTo>
                  <a:pt x="241873" y="113679"/>
                  <a:pt x="244451" y="117738"/>
                  <a:pt x="244451" y="122226"/>
                </a:cubicBezTo>
                <a:cubicBezTo>
                  <a:pt x="244451" y="126714"/>
                  <a:pt x="241873" y="130772"/>
                  <a:pt x="237815" y="132634"/>
                </a:cubicBezTo>
                <a:lnTo>
                  <a:pt x="133445" y="180856"/>
                </a:lnTo>
                <a:cubicBezTo>
                  <a:pt x="126332" y="184150"/>
                  <a:pt x="118120" y="184150"/>
                  <a:pt x="111006" y="180856"/>
                </a:cubicBezTo>
                <a:lnTo>
                  <a:pt x="6636" y="132634"/>
                </a:lnTo>
                <a:cubicBezTo>
                  <a:pt x="2578" y="130724"/>
                  <a:pt x="0" y="126666"/>
                  <a:pt x="0" y="122226"/>
                </a:cubicBezTo>
                <a:cubicBezTo>
                  <a:pt x="0" y="117785"/>
                  <a:pt x="2578" y="113679"/>
                  <a:pt x="6636" y="111817"/>
                </a:cubicBezTo>
                <a:lnTo>
                  <a:pt x="22917" y="104274"/>
                </a:lnTo>
                <a:close/>
                <a:moveTo>
                  <a:pt x="6636" y="172930"/>
                </a:moveTo>
                <a:lnTo>
                  <a:pt x="22917" y="165386"/>
                </a:lnTo>
                <a:lnTo>
                  <a:pt x="101361" y="201624"/>
                </a:lnTo>
                <a:cubicBezTo>
                  <a:pt x="114586" y="207736"/>
                  <a:pt x="129817" y="207736"/>
                  <a:pt x="143042" y="201624"/>
                </a:cubicBezTo>
                <a:lnTo>
                  <a:pt x="221486" y="165386"/>
                </a:lnTo>
                <a:lnTo>
                  <a:pt x="237767" y="172930"/>
                </a:lnTo>
                <a:cubicBezTo>
                  <a:pt x="241825" y="174792"/>
                  <a:pt x="244403" y="178850"/>
                  <a:pt x="244403" y="183338"/>
                </a:cubicBezTo>
                <a:cubicBezTo>
                  <a:pt x="244403" y="187826"/>
                  <a:pt x="241825" y="191885"/>
                  <a:pt x="237767" y="193747"/>
                </a:cubicBezTo>
                <a:lnTo>
                  <a:pt x="133398" y="241968"/>
                </a:lnTo>
                <a:cubicBezTo>
                  <a:pt x="126284" y="245263"/>
                  <a:pt x="118072" y="245263"/>
                  <a:pt x="110958" y="241968"/>
                </a:cubicBezTo>
                <a:lnTo>
                  <a:pt x="6636" y="193747"/>
                </a:lnTo>
                <a:cubicBezTo>
                  <a:pt x="2578" y="191837"/>
                  <a:pt x="0" y="187779"/>
                  <a:pt x="0" y="183338"/>
                </a:cubicBezTo>
                <a:cubicBezTo>
                  <a:pt x="0" y="178898"/>
                  <a:pt x="2578" y="174792"/>
                  <a:pt x="6636" y="17293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7" name="Text 55"/>
          <p:cNvSpPr/>
          <p:nvPr/>
        </p:nvSpPr>
        <p:spPr>
          <a:xfrm>
            <a:off x="1148920" y="7875144"/>
            <a:ext cx="990027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清晰分层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96686" y="8315156"/>
            <a:ext cx="3300090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表示层、核心层、设备实现层、依赖层职责明确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374911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4607140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239963" y="71903"/>
                </a:moveTo>
                <a:lnTo>
                  <a:pt x="194129" y="117738"/>
                </a:lnTo>
                <a:cubicBezTo>
                  <a:pt x="189736" y="122130"/>
                  <a:pt x="183195" y="123419"/>
                  <a:pt x="177466" y="121032"/>
                </a:cubicBezTo>
                <a:cubicBezTo>
                  <a:pt x="171736" y="118645"/>
                  <a:pt x="168060" y="113106"/>
                  <a:pt x="168060" y="106947"/>
                </a:cubicBezTo>
                <a:lnTo>
                  <a:pt x="168060" y="76391"/>
                </a:lnTo>
                <a:lnTo>
                  <a:pt x="15278" y="76391"/>
                </a:lnTo>
                <a:cubicBezTo>
                  <a:pt x="6827" y="76391"/>
                  <a:pt x="0" y="69564"/>
                  <a:pt x="0" y="61113"/>
                </a:cubicBezTo>
                <a:cubicBezTo>
                  <a:pt x="0" y="52662"/>
                  <a:pt x="6827" y="45835"/>
                  <a:pt x="15278" y="45835"/>
                </a:cubicBezTo>
                <a:lnTo>
                  <a:pt x="168060" y="45835"/>
                </a:lnTo>
                <a:lnTo>
                  <a:pt x="168060" y="15278"/>
                </a:lnTo>
                <a:cubicBezTo>
                  <a:pt x="168060" y="9119"/>
                  <a:pt x="171784" y="3533"/>
                  <a:pt x="177514" y="1146"/>
                </a:cubicBezTo>
                <a:cubicBezTo>
                  <a:pt x="183243" y="-1241"/>
                  <a:pt x="189784" y="95"/>
                  <a:pt x="194176" y="4440"/>
                </a:cubicBezTo>
                <a:lnTo>
                  <a:pt x="240011" y="50275"/>
                </a:lnTo>
                <a:cubicBezTo>
                  <a:pt x="245979" y="56243"/>
                  <a:pt x="245979" y="65935"/>
                  <a:pt x="240011" y="71903"/>
                </a:cubicBezTo>
                <a:close/>
                <a:moveTo>
                  <a:pt x="50275" y="239963"/>
                </a:moveTo>
                <a:lnTo>
                  <a:pt x="4440" y="194129"/>
                </a:lnTo>
                <a:cubicBezTo>
                  <a:pt x="-1528" y="188161"/>
                  <a:pt x="-1528" y="178468"/>
                  <a:pt x="4440" y="172500"/>
                </a:cubicBezTo>
                <a:lnTo>
                  <a:pt x="50275" y="126666"/>
                </a:lnTo>
                <a:cubicBezTo>
                  <a:pt x="54667" y="122273"/>
                  <a:pt x="61208" y="120984"/>
                  <a:pt x="66938" y="123371"/>
                </a:cubicBezTo>
                <a:cubicBezTo>
                  <a:pt x="72667" y="125759"/>
                  <a:pt x="76391" y="131345"/>
                  <a:pt x="76391" y="137504"/>
                </a:cubicBezTo>
                <a:lnTo>
                  <a:pt x="76391" y="168060"/>
                </a:lnTo>
                <a:lnTo>
                  <a:pt x="229173" y="168060"/>
                </a:lnTo>
                <a:cubicBezTo>
                  <a:pt x="237624" y="168060"/>
                  <a:pt x="244451" y="174888"/>
                  <a:pt x="244451" y="183338"/>
                </a:cubicBezTo>
                <a:cubicBezTo>
                  <a:pt x="244451" y="191789"/>
                  <a:pt x="237624" y="198617"/>
                  <a:pt x="229173" y="198617"/>
                </a:cubicBezTo>
                <a:lnTo>
                  <a:pt x="76391" y="198617"/>
                </a:lnTo>
                <a:lnTo>
                  <a:pt x="76391" y="229173"/>
                </a:lnTo>
                <a:cubicBezTo>
                  <a:pt x="76391" y="235332"/>
                  <a:pt x="72667" y="240918"/>
                  <a:pt x="66938" y="243305"/>
                </a:cubicBezTo>
                <a:cubicBezTo>
                  <a:pt x="61208" y="245692"/>
                  <a:pt x="54667" y="244356"/>
                  <a:pt x="50275" y="240011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1" name="Text 59"/>
          <p:cNvSpPr/>
          <p:nvPr/>
        </p:nvSpPr>
        <p:spPr>
          <a:xfrm>
            <a:off x="5028818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松耦合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576583" y="8315156"/>
            <a:ext cx="330009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通过接口抽象,实现模块间低耦合高内聚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54905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487133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106947" y="0"/>
                </a:moveTo>
                <a:cubicBezTo>
                  <a:pt x="123801" y="0"/>
                  <a:pt x="137504" y="10265"/>
                  <a:pt x="137504" y="22917"/>
                </a:cubicBezTo>
                <a:cubicBezTo>
                  <a:pt x="137504" y="27883"/>
                  <a:pt x="135403" y="32466"/>
                  <a:pt x="131774" y="36238"/>
                </a:cubicBezTo>
                <a:cubicBezTo>
                  <a:pt x="128623" y="39532"/>
                  <a:pt x="126045" y="43543"/>
                  <a:pt x="126045" y="48126"/>
                </a:cubicBezTo>
                <a:cubicBezTo>
                  <a:pt x="126045" y="55288"/>
                  <a:pt x="131870" y="61113"/>
                  <a:pt x="139032" y="61113"/>
                </a:cubicBezTo>
                <a:lnTo>
                  <a:pt x="160421" y="61113"/>
                </a:lnTo>
                <a:cubicBezTo>
                  <a:pt x="173073" y="61113"/>
                  <a:pt x="183338" y="71378"/>
                  <a:pt x="183338" y="84030"/>
                </a:cubicBezTo>
                <a:lnTo>
                  <a:pt x="183338" y="105420"/>
                </a:lnTo>
                <a:cubicBezTo>
                  <a:pt x="183338" y="112581"/>
                  <a:pt x="189163" y="118406"/>
                  <a:pt x="196325" y="118406"/>
                </a:cubicBezTo>
                <a:cubicBezTo>
                  <a:pt x="200861" y="118406"/>
                  <a:pt x="204919" y="115828"/>
                  <a:pt x="208213" y="112677"/>
                </a:cubicBezTo>
                <a:cubicBezTo>
                  <a:pt x="211985" y="109096"/>
                  <a:pt x="216568" y="106947"/>
                  <a:pt x="221534" y="106947"/>
                </a:cubicBezTo>
                <a:cubicBezTo>
                  <a:pt x="234186" y="106947"/>
                  <a:pt x="244451" y="120650"/>
                  <a:pt x="244451" y="137504"/>
                </a:cubicBezTo>
                <a:cubicBezTo>
                  <a:pt x="244451" y="154358"/>
                  <a:pt x="234186" y="168060"/>
                  <a:pt x="221534" y="168060"/>
                </a:cubicBezTo>
                <a:cubicBezTo>
                  <a:pt x="216568" y="168060"/>
                  <a:pt x="211937" y="165959"/>
                  <a:pt x="208213" y="162331"/>
                </a:cubicBezTo>
                <a:cubicBezTo>
                  <a:pt x="204919" y="159180"/>
                  <a:pt x="200908" y="156602"/>
                  <a:pt x="196325" y="156602"/>
                </a:cubicBezTo>
                <a:cubicBezTo>
                  <a:pt x="189163" y="156602"/>
                  <a:pt x="183338" y="162426"/>
                  <a:pt x="183338" y="169588"/>
                </a:cubicBezTo>
                <a:lnTo>
                  <a:pt x="183338" y="221534"/>
                </a:lnTo>
                <a:cubicBezTo>
                  <a:pt x="183338" y="234186"/>
                  <a:pt x="173073" y="244451"/>
                  <a:pt x="160421" y="244451"/>
                </a:cubicBezTo>
                <a:lnTo>
                  <a:pt x="133302" y="244451"/>
                </a:lnTo>
                <a:cubicBezTo>
                  <a:pt x="127191" y="244451"/>
                  <a:pt x="122226" y="239486"/>
                  <a:pt x="122226" y="233374"/>
                </a:cubicBezTo>
                <a:cubicBezTo>
                  <a:pt x="122226" y="228982"/>
                  <a:pt x="124995" y="225115"/>
                  <a:pt x="128528" y="222489"/>
                </a:cubicBezTo>
                <a:cubicBezTo>
                  <a:pt x="134066" y="218335"/>
                  <a:pt x="137504" y="212606"/>
                  <a:pt x="137504" y="206256"/>
                </a:cubicBezTo>
                <a:cubicBezTo>
                  <a:pt x="137504" y="193603"/>
                  <a:pt x="123801" y="183338"/>
                  <a:pt x="106947" y="183338"/>
                </a:cubicBezTo>
                <a:cubicBezTo>
                  <a:pt x="90094" y="183338"/>
                  <a:pt x="76391" y="193603"/>
                  <a:pt x="76391" y="206256"/>
                </a:cubicBezTo>
                <a:cubicBezTo>
                  <a:pt x="76391" y="212606"/>
                  <a:pt x="79829" y="218335"/>
                  <a:pt x="85367" y="222489"/>
                </a:cubicBezTo>
                <a:cubicBezTo>
                  <a:pt x="88900" y="225115"/>
                  <a:pt x="91669" y="228934"/>
                  <a:pt x="91669" y="233374"/>
                </a:cubicBezTo>
                <a:cubicBezTo>
                  <a:pt x="91669" y="239486"/>
                  <a:pt x="86704" y="244451"/>
                  <a:pt x="80592" y="244451"/>
                </a:cubicBezTo>
                <a:lnTo>
                  <a:pt x="22917" y="244451"/>
                </a:lnTo>
                <a:cubicBezTo>
                  <a:pt x="10265" y="244451"/>
                  <a:pt x="0" y="234186"/>
                  <a:pt x="0" y="221534"/>
                </a:cubicBezTo>
                <a:lnTo>
                  <a:pt x="0" y="163859"/>
                </a:lnTo>
                <a:cubicBezTo>
                  <a:pt x="0" y="157747"/>
                  <a:pt x="4965" y="152782"/>
                  <a:pt x="11077" y="152782"/>
                </a:cubicBezTo>
                <a:cubicBezTo>
                  <a:pt x="15469" y="152782"/>
                  <a:pt x="19336" y="155551"/>
                  <a:pt x="21962" y="159084"/>
                </a:cubicBezTo>
                <a:cubicBezTo>
                  <a:pt x="26116" y="164623"/>
                  <a:pt x="31845" y="168060"/>
                  <a:pt x="38195" y="168060"/>
                </a:cubicBezTo>
                <a:cubicBezTo>
                  <a:pt x="50848" y="168060"/>
                  <a:pt x="61113" y="154358"/>
                  <a:pt x="61113" y="137504"/>
                </a:cubicBezTo>
                <a:cubicBezTo>
                  <a:pt x="61113" y="120650"/>
                  <a:pt x="50848" y="106947"/>
                  <a:pt x="38195" y="106947"/>
                </a:cubicBezTo>
                <a:cubicBezTo>
                  <a:pt x="31845" y="106947"/>
                  <a:pt x="26116" y="110385"/>
                  <a:pt x="21962" y="115923"/>
                </a:cubicBezTo>
                <a:cubicBezTo>
                  <a:pt x="19336" y="119456"/>
                  <a:pt x="15517" y="122226"/>
                  <a:pt x="11077" y="122226"/>
                </a:cubicBezTo>
                <a:cubicBezTo>
                  <a:pt x="4965" y="122226"/>
                  <a:pt x="0" y="117260"/>
                  <a:pt x="0" y="111149"/>
                </a:cubicBezTo>
                <a:lnTo>
                  <a:pt x="0" y="84030"/>
                </a:lnTo>
                <a:cubicBezTo>
                  <a:pt x="0" y="71378"/>
                  <a:pt x="10265" y="61113"/>
                  <a:pt x="22917" y="61113"/>
                </a:cubicBezTo>
                <a:lnTo>
                  <a:pt x="74863" y="61113"/>
                </a:lnTo>
                <a:cubicBezTo>
                  <a:pt x="82025" y="61113"/>
                  <a:pt x="87850" y="55288"/>
                  <a:pt x="87850" y="48126"/>
                </a:cubicBezTo>
                <a:cubicBezTo>
                  <a:pt x="87850" y="43591"/>
                  <a:pt x="85271" y="39532"/>
                  <a:pt x="82120" y="36238"/>
                </a:cubicBezTo>
                <a:cubicBezTo>
                  <a:pt x="78539" y="32466"/>
                  <a:pt x="76391" y="27883"/>
                  <a:pt x="76391" y="22917"/>
                </a:cubicBezTo>
                <a:cubicBezTo>
                  <a:pt x="76391" y="10265"/>
                  <a:pt x="90094" y="0"/>
                  <a:pt x="106947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5" name="Text 63"/>
          <p:cNvSpPr/>
          <p:nvPr/>
        </p:nvSpPr>
        <p:spPr>
          <a:xfrm>
            <a:off x="8908811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456577" y="8315156"/>
            <a:ext cx="3300090" cy="488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新增格式只需实现Device接口,无需修改其他模块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2134898" y="7673472"/>
            <a:ext cx="3617877" cy="1332259"/>
          </a:xfrm>
          <a:custGeom>
            <a:avLst/>
            <a:gdLst/>
            <a:ahLst/>
            <a:cxnLst/>
            <a:rect l="l" t="t" r="r" b="b"/>
            <a:pathLst>
              <a:path w="3617877" h="1332259">
                <a:moveTo>
                  <a:pt x="97774" y="0"/>
                </a:moveTo>
                <a:lnTo>
                  <a:pt x="3520102" y="0"/>
                </a:lnTo>
                <a:cubicBezTo>
                  <a:pt x="3574102" y="0"/>
                  <a:pt x="3617877" y="43775"/>
                  <a:pt x="3617877" y="97774"/>
                </a:cubicBezTo>
                <a:lnTo>
                  <a:pt x="3617877" y="1234484"/>
                </a:lnTo>
                <a:cubicBezTo>
                  <a:pt x="3617877" y="1288484"/>
                  <a:pt x="3574102" y="1332259"/>
                  <a:pt x="3520102" y="1332259"/>
                </a:cubicBezTo>
                <a:lnTo>
                  <a:pt x="97774" y="1332259"/>
                </a:lnTo>
                <a:cubicBezTo>
                  <a:pt x="43811" y="1332259"/>
                  <a:pt x="0" y="1288447"/>
                  <a:pt x="0" y="1234484"/>
                </a:cubicBezTo>
                <a:lnTo>
                  <a:pt x="0" y="97774"/>
                </a:lnTo>
                <a:cubicBezTo>
                  <a:pt x="0" y="43775"/>
                  <a:pt x="43775" y="0"/>
                  <a:pt x="97774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12367126" y="7924035"/>
            <a:ext cx="244451" cy="244451"/>
          </a:xfrm>
          <a:custGeom>
            <a:avLst/>
            <a:gdLst/>
            <a:ahLst/>
            <a:cxnLst/>
            <a:rect l="l" t="t" r="r" b="b"/>
            <a:pathLst>
              <a:path w="244451" h="244451">
                <a:moveTo>
                  <a:pt x="31464" y="109096"/>
                </a:moveTo>
                <a:cubicBezTo>
                  <a:pt x="37814" y="64694"/>
                  <a:pt x="76057" y="30556"/>
                  <a:pt x="122226" y="30556"/>
                </a:cubicBezTo>
                <a:cubicBezTo>
                  <a:pt x="147530" y="30556"/>
                  <a:pt x="170447" y="40821"/>
                  <a:pt x="187062" y="57389"/>
                </a:cubicBezTo>
                <a:cubicBezTo>
                  <a:pt x="187158" y="57484"/>
                  <a:pt x="187253" y="57580"/>
                  <a:pt x="187349" y="57675"/>
                </a:cubicBezTo>
                <a:lnTo>
                  <a:pt x="190977" y="61113"/>
                </a:lnTo>
                <a:lnTo>
                  <a:pt x="168108" y="61113"/>
                </a:lnTo>
                <a:cubicBezTo>
                  <a:pt x="159657" y="61113"/>
                  <a:pt x="152830" y="67940"/>
                  <a:pt x="152830" y="76391"/>
                </a:cubicBezTo>
                <a:cubicBezTo>
                  <a:pt x="152830" y="84842"/>
                  <a:pt x="159657" y="91669"/>
                  <a:pt x="168108" y="91669"/>
                </a:cubicBezTo>
                <a:lnTo>
                  <a:pt x="229221" y="91669"/>
                </a:lnTo>
                <a:cubicBezTo>
                  <a:pt x="237671" y="91669"/>
                  <a:pt x="244499" y="84842"/>
                  <a:pt x="244499" y="76391"/>
                </a:cubicBezTo>
                <a:lnTo>
                  <a:pt x="244499" y="15278"/>
                </a:lnTo>
                <a:cubicBezTo>
                  <a:pt x="244499" y="6827"/>
                  <a:pt x="237671" y="0"/>
                  <a:pt x="229221" y="0"/>
                </a:cubicBezTo>
                <a:cubicBezTo>
                  <a:pt x="220770" y="0"/>
                  <a:pt x="213942" y="6827"/>
                  <a:pt x="213942" y="15278"/>
                </a:cubicBezTo>
                <a:lnTo>
                  <a:pt x="213942" y="40774"/>
                </a:lnTo>
                <a:lnTo>
                  <a:pt x="208547" y="35665"/>
                </a:lnTo>
                <a:cubicBezTo>
                  <a:pt x="186442" y="13655"/>
                  <a:pt x="155885" y="0"/>
                  <a:pt x="122226" y="0"/>
                </a:cubicBezTo>
                <a:cubicBezTo>
                  <a:pt x="60635" y="0"/>
                  <a:pt x="9692" y="45548"/>
                  <a:pt x="1241" y="104799"/>
                </a:cubicBezTo>
                <a:cubicBezTo>
                  <a:pt x="48" y="113154"/>
                  <a:pt x="5825" y="120889"/>
                  <a:pt x="14180" y="122082"/>
                </a:cubicBezTo>
                <a:cubicBezTo>
                  <a:pt x="22535" y="123276"/>
                  <a:pt x="30270" y="117451"/>
                  <a:pt x="31464" y="109144"/>
                </a:cubicBezTo>
                <a:close/>
                <a:moveTo>
                  <a:pt x="243210" y="139652"/>
                </a:moveTo>
                <a:cubicBezTo>
                  <a:pt x="244403" y="131297"/>
                  <a:pt x="238579" y="123562"/>
                  <a:pt x="230271" y="122369"/>
                </a:cubicBezTo>
                <a:cubicBezTo>
                  <a:pt x="221964" y="121175"/>
                  <a:pt x="214181" y="127000"/>
                  <a:pt x="212988" y="135308"/>
                </a:cubicBezTo>
                <a:cubicBezTo>
                  <a:pt x="206638" y="179710"/>
                  <a:pt x="168394" y="213847"/>
                  <a:pt x="122226" y="213847"/>
                </a:cubicBezTo>
                <a:cubicBezTo>
                  <a:pt x="96921" y="213847"/>
                  <a:pt x="74004" y="203582"/>
                  <a:pt x="57389" y="187015"/>
                </a:cubicBezTo>
                <a:cubicBezTo>
                  <a:pt x="57293" y="186919"/>
                  <a:pt x="57198" y="186824"/>
                  <a:pt x="57102" y="186728"/>
                </a:cubicBezTo>
                <a:lnTo>
                  <a:pt x="53474" y="183291"/>
                </a:lnTo>
                <a:lnTo>
                  <a:pt x="76343" y="183291"/>
                </a:lnTo>
                <a:cubicBezTo>
                  <a:pt x="84794" y="183291"/>
                  <a:pt x="91621" y="176463"/>
                  <a:pt x="91621" y="168012"/>
                </a:cubicBezTo>
                <a:cubicBezTo>
                  <a:pt x="91621" y="159562"/>
                  <a:pt x="84794" y="152734"/>
                  <a:pt x="76343" y="152734"/>
                </a:cubicBezTo>
                <a:lnTo>
                  <a:pt x="15278" y="152782"/>
                </a:lnTo>
                <a:cubicBezTo>
                  <a:pt x="11220" y="152782"/>
                  <a:pt x="7305" y="154405"/>
                  <a:pt x="4440" y="157318"/>
                </a:cubicBezTo>
                <a:cubicBezTo>
                  <a:pt x="1576" y="160230"/>
                  <a:pt x="-48" y="164097"/>
                  <a:pt x="0" y="168203"/>
                </a:cubicBezTo>
                <a:lnTo>
                  <a:pt x="477" y="228839"/>
                </a:lnTo>
                <a:cubicBezTo>
                  <a:pt x="525" y="237289"/>
                  <a:pt x="7448" y="244069"/>
                  <a:pt x="15899" y="243974"/>
                </a:cubicBezTo>
                <a:cubicBezTo>
                  <a:pt x="24350" y="243878"/>
                  <a:pt x="31129" y="237003"/>
                  <a:pt x="31034" y="228552"/>
                </a:cubicBezTo>
                <a:lnTo>
                  <a:pt x="30843" y="203964"/>
                </a:lnTo>
                <a:lnTo>
                  <a:pt x="35952" y="208786"/>
                </a:lnTo>
                <a:cubicBezTo>
                  <a:pt x="58057" y="230796"/>
                  <a:pt x="88566" y="244451"/>
                  <a:pt x="122226" y="244451"/>
                </a:cubicBezTo>
                <a:cubicBezTo>
                  <a:pt x="183816" y="244451"/>
                  <a:pt x="234759" y="198903"/>
                  <a:pt x="243210" y="139652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9" name="Text 67"/>
          <p:cNvSpPr/>
          <p:nvPr/>
        </p:nvSpPr>
        <p:spPr>
          <a:xfrm>
            <a:off x="12788805" y="7875144"/>
            <a:ext cx="770021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3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可复用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2336570" y="8315156"/>
            <a:ext cx="3300090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核心库可被CLI、GUI、Tests复用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305" y="450305"/>
            <a:ext cx="15558028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191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核心类层次结构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0305" y="990670"/>
            <a:ext cx="720488" cy="45030"/>
          </a:xfrm>
          <a:custGeom>
            <a:avLst/>
            <a:gdLst/>
            <a:ahLst/>
            <a:cxnLst/>
            <a:rect l="l" t="t" r="r" b="b"/>
            <a:pathLst>
              <a:path w="720488" h="45030">
                <a:moveTo>
                  <a:pt x="0" y="0"/>
                </a:moveTo>
                <a:lnTo>
                  <a:pt x="720488" y="0"/>
                </a:lnTo>
                <a:lnTo>
                  <a:pt x="720488" y="45030"/>
                </a:lnTo>
                <a:lnTo>
                  <a:pt x="0" y="4503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55934" y="1266482"/>
            <a:ext cx="15344133" cy="5685097"/>
          </a:xfrm>
          <a:custGeom>
            <a:avLst/>
            <a:gdLst/>
            <a:ahLst/>
            <a:cxnLst/>
            <a:rect l="l" t="t" r="r" b="b"/>
            <a:pathLst>
              <a:path w="15344133" h="5685097">
                <a:moveTo>
                  <a:pt x="90052" y="0"/>
                </a:moveTo>
                <a:lnTo>
                  <a:pt x="15254081" y="0"/>
                </a:lnTo>
                <a:cubicBezTo>
                  <a:pt x="15303815" y="0"/>
                  <a:pt x="15344133" y="40318"/>
                  <a:pt x="15344133" y="90052"/>
                </a:cubicBezTo>
                <a:lnTo>
                  <a:pt x="15344133" y="5595045"/>
                </a:lnTo>
                <a:cubicBezTo>
                  <a:pt x="15344133" y="5644779"/>
                  <a:pt x="15303815" y="5685097"/>
                  <a:pt x="15254081" y="5685097"/>
                </a:cubicBezTo>
                <a:lnTo>
                  <a:pt x="90052" y="5685097"/>
                </a:lnTo>
                <a:cubicBezTo>
                  <a:pt x="40318" y="5685097"/>
                  <a:pt x="0" y="5644779"/>
                  <a:pt x="0" y="5595045"/>
                </a:cubicBezTo>
                <a:lnTo>
                  <a:pt x="0" y="90052"/>
                </a:lnTo>
                <a:cubicBezTo>
                  <a:pt x="0" y="40318"/>
                  <a:pt x="40318" y="0"/>
                  <a:pt x="9005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6715" y="1497263"/>
            <a:ext cx="1499514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73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类关系图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9230" y="1992598"/>
            <a:ext cx="9816643" cy="2206493"/>
          </a:xfrm>
          <a:custGeom>
            <a:avLst/>
            <a:gdLst/>
            <a:ahLst/>
            <a:cxnLst/>
            <a:rect l="l" t="t" r="r" b="b"/>
            <a:pathLst>
              <a:path w="9816643" h="2206493">
                <a:moveTo>
                  <a:pt x="45030" y="0"/>
                </a:moveTo>
                <a:lnTo>
                  <a:pt x="9726574" y="0"/>
                </a:lnTo>
                <a:cubicBezTo>
                  <a:pt x="9776317" y="0"/>
                  <a:pt x="9816643" y="40325"/>
                  <a:pt x="9816643" y="90069"/>
                </a:cubicBezTo>
                <a:lnTo>
                  <a:pt x="9816643" y="2116424"/>
                </a:lnTo>
                <a:cubicBezTo>
                  <a:pt x="9816643" y="2166168"/>
                  <a:pt x="9776317" y="2206493"/>
                  <a:pt x="9726574" y="2206493"/>
                </a:cubicBezTo>
                <a:lnTo>
                  <a:pt x="45030" y="2206493"/>
                </a:lnTo>
                <a:cubicBezTo>
                  <a:pt x="20161" y="2206493"/>
                  <a:pt x="0" y="2186332"/>
                  <a:pt x="0" y="2161463"/>
                </a:cubicBezTo>
                <a:lnTo>
                  <a:pt x="0" y="45030"/>
                </a:lnTo>
                <a:cubicBezTo>
                  <a:pt x="0" y="20161"/>
                  <a:pt x="20161" y="0"/>
                  <a:pt x="4503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" name="Shape 5"/>
          <p:cNvSpPr/>
          <p:nvPr/>
        </p:nvSpPr>
        <p:spPr>
          <a:xfrm>
            <a:off x="709230" y="1992598"/>
            <a:ext cx="45030" cy="2206493"/>
          </a:xfrm>
          <a:custGeom>
            <a:avLst/>
            <a:gdLst/>
            <a:ahLst/>
            <a:cxnLst/>
            <a:rect l="l" t="t" r="r" b="b"/>
            <a:pathLst>
              <a:path w="45030" h="2206493">
                <a:moveTo>
                  <a:pt x="45030" y="0"/>
                </a:moveTo>
                <a:lnTo>
                  <a:pt x="45030" y="0"/>
                </a:lnTo>
                <a:lnTo>
                  <a:pt x="45030" y="2206493"/>
                </a:lnTo>
                <a:lnTo>
                  <a:pt x="45030" y="2206493"/>
                </a:lnTo>
                <a:cubicBezTo>
                  <a:pt x="20161" y="2206493"/>
                  <a:pt x="0" y="2186332"/>
                  <a:pt x="0" y="2161463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8" name="Text 6"/>
          <p:cNvSpPr/>
          <p:nvPr/>
        </p:nvSpPr>
        <p:spPr>
          <a:xfrm>
            <a:off x="911867" y="2172720"/>
            <a:ext cx="1722416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 (抽象接口)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147247" y="2240266"/>
            <a:ext cx="180122" cy="180122"/>
          </a:xfrm>
          <a:custGeom>
            <a:avLst/>
            <a:gdLst/>
            <a:ahLst/>
            <a:cxnLst/>
            <a:rect l="l" t="t" r="r" b="b"/>
            <a:pathLst>
              <a:path w="180122" h="180122">
                <a:moveTo>
                  <a:pt x="68636" y="3342"/>
                </a:moveTo>
                <a:cubicBezTo>
                  <a:pt x="69692" y="-1865"/>
                  <a:pt x="74300" y="-5629"/>
                  <a:pt x="79648" y="-5629"/>
                </a:cubicBezTo>
                <a:lnTo>
                  <a:pt x="100685" y="-5629"/>
                </a:lnTo>
                <a:cubicBezTo>
                  <a:pt x="106033" y="-5629"/>
                  <a:pt x="110641" y="-1865"/>
                  <a:pt x="111697" y="3342"/>
                </a:cubicBezTo>
                <a:lnTo>
                  <a:pt x="116798" y="27968"/>
                </a:lnTo>
                <a:cubicBezTo>
                  <a:pt x="121758" y="30079"/>
                  <a:pt x="126402" y="32788"/>
                  <a:pt x="130624" y="35989"/>
                </a:cubicBezTo>
                <a:lnTo>
                  <a:pt x="154476" y="28074"/>
                </a:lnTo>
                <a:cubicBezTo>
                  <a:pt x="159542" y="26385"/>
                  <a:pt x="165100" y="28496"/>
                  <a:pt x="167774" y="33140"/>
                </a:cubicBezTo>
                <a:lnTo>
                  <a:pt x="178293" y="51363"/>
                </a:lnTo>
                <a:cubicBezTo>
                  <a:pt x="180966" y="56007"/>
                  <a:pt x="180016" y="61847"/>
                  <a:pt x="176006" y="65400"/>
                </a:cubicBezTo>
                <a:lnTo>
                  <a:pt x="157255" y="82075"/>
                </a:lnTo>
                <a:cubicBezTo>
                  <a:pt x="157571" y="84678"/>
                  <a:pt x="157712" y="87352"/>
                  <a:pt x="157712" y="90061"/>
                </a:cubicBezTo>
                <a:cubicBezTo>
                  <a:pt x="157712" y="92770"/>
                  <a:pt x="157536" y="95443"/>
                  <a:pt x="157255" y="98047"/>
                </a:cubicBezTo>
                <a:lnTo>
                  <a:pt x="176041" y="114757"/>
                </a:lnTo>
                <a:cubicBezTo>
                  <a:pt x="180052" y="118311"/>
                  <a:pt x="180966" y="124186"/>
                  <a:pt x="178328" y="128794"/>
                </a:cubicBezTo>
                <a:lnTo>
                  <a:pt x="167809" y="147017"/>
                </a:lnTo>
                <a:cubicBezTo>
                  <a:pt x="165135" y="151626"/>
                  <a:pt x="159577" y="153772"/>
                  <a:pt x="154511" y="152083"/>
                </a:cubicBezTo>
                <a:lnTo>
                  <a:pt x="130659" y="144168"/>
                </a:lnTo>
                <a:cubicBezTo>
                  <a:pt x="126402" y="147369"/>
                  <a:pt x="121758" y="150043"/>
                  <a:pt x="116833" y="152189"/>
                </a:cubicBezTo>
                <a:lnTo>
                  <a:pt x="111767" y="176780"/>
                </a:lnTo>
                <a:cubicBezTo>
                  <a:pt x="110676" y="182022"/>
                  <a:pt x="106068" y="185751"/>
                  <a:pt x="100756" y="185751"/>
                </a:cubicBezTo>
                <a:lnTo>
                  <a:pt x="79718" y="185751"/>
                </a:lnTo>
                <a:cubicBezTo>
                  <a:pt x="74371" y="185751"/>
                  <a:pt x="69762" y="181986"/>
                  <a:pt x="68707" y="176780"/>
                </a:cubicBezTo>
                <a:lnTo>
                  <a:pt x="63641" y="152189"/>
                </a:lnTo>
                <a:cubicBezTo>
                  <a:pt x="58680" y="150078"/>
                  <a:pt x="54072" y="147369"/>
                  <a:pt x="49815" y="144168"/>
                </a:cubicBezTo>
                <a:lnTo>
                  <a:pt x="25857" y="152083"/>
                </a:lnTo>
                <a:cubicBezTo>
                  <a:pt x="20791" y="153772"/>
                  <a:pt x="15233" y="151661"/>
                  <a:pt x="12559" y="147017"/>
                </a:cubicBezTo>
                <a:lnTo>
                  <a:pt x="2040" y="128794"/>
                </a:lnTo>
                <a:cubicBezTo>
                  <a:pt x="-633" y="124150"/>
                  <a:pt x="317" y="118311"/>
                  <a:pt x="4327" y="114757"/>
                </a:cubicBezTo>
                <a:lnTo>
                  <a:pt x="23113" y="98047"/>
                </a:lnTo>
                <a:cubicBezTo>
                  <a:pt x="22797" y="95443"/>
                  <a:pt x="22656" y="92770"/>
                  <a:pt x="22656" y="90061"/>
                </a:cubicBezTo>
                <a:cubicBezTo>
                  <a:pt x="22656" y="87352"/>
                  <a:pt x="22832" y="84678"/>
                  <a:pt x="23113" y="82075"/>
                </a:cubicBezTo>
                <a:lnTo>
                  <a:pt x="4327" y="65365"/>
                </a:lnTo>
                <a:cubicBezTo>
                  <a:pt x="317" y="61811"/>
                  <a:pt x="-598" y="55936"/>
                  <a:pt x="2040" y="51328"/>
                </a:cubicBezTo>
                <a:lnTo>
                  <a:pt x="12559" y="33104"/>
                </a:lnTo>
                <a:cubicBezTo>
                  <a:pt x="15233" y="28461"/>
                  <a:pt x="20791" y="26350"/>
                  <a:pt x="25857" y="28039"/>
                </a:cubicBezTo>
                <a:lnTo>
                  <a:pt x="49709" y="35954"/>
                </a:lnTo>
                <a:cubicBezTo>
                  <a:pt x="53966" y="32753"/>
                  <a:pt x="58610" y="30079"/>
                  <a:pt x="63535" y="27933"/>
                </a:cubicBezTo>
                <a:lnTo>
                  <a:pt x="68636" y="3342"/>
                </a:lnTo>
                <a:close/>
                <a:moveTo>
                  <a:pt x="90166" y="118205"/>
                </a:moveTo>
                <a:cubicBezTo>
                  <a:pt x="100221" y="118167"/>
                  <a:pt x="109492" y="112768"/>
                  <a:pt x="114487" y="104042"/>
                </a:cubicBezTo>
                <a:cubicBezTo>
                  <a:pt x="119482" y="95315"/>
                  <a:pt x="119442" y="84586"/>
                  <a:pt x="114382" y="75898"/>
                </a:cubicBezTo>
                <a:cubicBezTo>
                  <a:pt x="109322" y="67209"/>
                  <a:pt x="100010" y="61879"/>
                  <a:pt x="89955" y="61917"/>
                </a:cubicBezTo>
                <a:cubicBezTo>
                  <a:pt x="79901" y="61955"/>
                  <a:pt x="70630" y="67354"/>
                  <a:pt x="65635" y="76080"/>
                </a:cubicBezTo>
                <a:cubicBezTo>
                  <a:pt x="60640" y="84807"/>
                  <a:pt x="60680" y="95535"/>
                  <a:pt x="65740" y="104224"/>
                </a:cubicBezTo>
                <a:cubicBezTo>
                  <a:pt x="70800" y="112913"/>
                  <a:pt x="80112" y="118243"/>
                  <a:pt x="90166" y="11820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10" name="Shape 8"/>
          <p:cNvSpPr/>
          <p:nvPr/>
        </p:nvSpPr>
        <p:spPr>
          <a:xfrm>
            <a:off x="911867" y="262302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1928" y="271308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exists(path): bool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75862" y="262302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765923" y="271308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get_meta(path): FileEntityMeta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11867" y="3118360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1928" y="3208421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get_file(path): ReadableFile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75862" y="3118360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765923" y="3208421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get_folder(path): Folder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11867" y="361369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1928" y="370375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write_file(file): bool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75862" y="3613695"/>
            <a:ext cx="4671911" cy="405274"/>
          </a:xfrm>
          <a:custGeom>
            <a:avLst/>
            <a:gdLst/>
            <a:ahLst/>
            <a:cxnLst/>
            <a:rect l="l" t="t" r="r" b="b"/>
            <a:pathLst>
              <a:path w="4671911" h="405274">
                <a:moveTo>
                  <a:pt x="45030" y="0"/>
                </a:moveTo>
                <a:lnTo>
                  <a:pt x="4626881" y="0"/>
                </a:lnTo>
                <a:cubicBezTo>
                  <a:pt x="4651751" y="0"/>
                  <a:pt x="4671911" y="20161"/>
                  <a:pt x="4671911" y="45030"/>
                </a:cubicBezTo>
                <a:lnTo>
                  <a:pt x="4671911" y="360244"/>
                </a:lnTo>
                <a:cubicBezTo>
                  <a:pt x="4671911" y="385114"/>
                  <a:pt x="4651751" y="405274"/>
                  <a:pt x="4626881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65923" y="3703756"/>
            <a:ext cx="4570593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write_folder(folder): bool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97972" y="433418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3" name="Shape 21"/>
          <p:cNvSpPr/>
          <p:nvPr/>
        </p:nvSpPr>
        <p:spPr>
          <a:xfrm>
            <a:off x="697972" y="433418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4" name="Text 22"/>
          <p:cNvSpPr/>
          <p:nvPr/>
        </p:nvSpPr>
        <p:spPr>
          <a:xfrm>
            <a:off x="844321" y="446927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SystemDevice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44321" y="4784488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本地文件系统访问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87120" y="433418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27" name="Shape 25"/>
          <p:cNvSpPr/>
          <p:nvPr/>
        </p:nvSpPr>
        <p:spPr>
          <a:xfrm>
            <a:off x="5687120" y="433418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28" name="Text 26"/>
          <p:cNvSpPr/>
          <p:nvPr/>
        </p:nvSpPr>
        <p:spPr>
          <a:xfrm>
            <a:off x="5833469" y="446927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TarDevice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833469" y="4784488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Tar归档读写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97972" y="527982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1" name="Shape 29"/>
          <p:cNvSpPr/>
          <p:nvPr/>
        </p:nvSpPr>
        <p:spPr>
          <a:xfrm>
            <a:off x="697972" y="527982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2" name="Text 30"/>
          <p:cNvSpPr/>
          <p:nvPr/>
        </p:nvSpPr>
        <p:spPr>
          <a:xfrm>
            <a:off x="844321" y="541491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ZipDevice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4321" y="5730127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Zip归档+加密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87120" y="5279823"/>
            <a:ext cx="4840776" cy="810548"/>
          </a:xfrm>
          <a:custGeom>
            <a:avLst/>
            <a:gdLst/>
            <a:ahLst/>
            <a:cxnLst/>
            <a:rect l="l" t="t" r="r" b="b"/>
            <a:pathLst>
              <a:path w="4840776" h="810548">
                <a:moveTo>
                  <a:pt x="22515" y="0"/>
                </a:moveTo>
                <a:lnTo>
                  <a:pt x="4795742" y="0"/>
                </a:lnTo>
                <a:cubicBezTo>
                  <a:pt x="4820613" y="0"/>
                  <a:pt x="4840776" y="20162"/>
                  <a:pt x="4840776" y="45034"/>
                </a:cubicBezTo>
                <a:lnTo>
                  <a:pt x="4840776" y="765514"/>
                </a:lnTo>
                <a:cubicBezTo>
                  <a:pt x="4840776" y="790386"/>
                  <a:pt x="4820613" y="810548"/>
                  <a:pt x="4795742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35" name="Shape 33"/>
          <p:cNvSpPr/>
          <p:nvPr/>
        </p:nvSpPr>
        <p:spPr>
          <a:xfrm>
            <a:off x="5687120" y="5279823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36" name="Text 34"/>
          <p:cNvSpPr/>
          <p:nvPr/>
        </p:nvSpPr>
        <p:spPr>
          <a:xfrm>
            <a:off x="5833469" y="5414914"/>
            <a:ext cx="464939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SevenZipDevice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33469" y="5730127"/>
            <a:ext cx="4638139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7z格式集成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777674" y="1992598"/>
            <a:ext cx="4784488" cy="3422316"/>
          </a:xfrm>
          <a:custGeom>
            <a:avLst/>
            <a:gdLst/>
            <a:ahLst/>
            <a:cxnLst/>
            <a:rect l="l" t="t" r="r" b="b"/>
            <a:pathLst>
              <a:path w="4784488" h="3422316">
                <a:moveTo>
                  <a:pt x="45030" y="0"/>
                </a:moveTo>
                <a:lnTo>
                  <a:pt x="4694412" y="0"/>
                </a:lnTo>
                <a:cubicBezTo>
                  <a:pt x="4744159" y="0"/>
                  <a:pt x="4784488" y="40328"/>
                  <a:pt x="4784488" y="90075"/>
                </a:cubicBezTo>
                <a:lnTo>
                  <a:pt x="4784488" y="3332240"/>
                </a:lnTo>
                <a:cubicBezTo>
                  <a:pt x="4784488" y="3381988"/>
                  <a:pt x="4744159" y="3422316"/>
                  <a:pt x="4694412" y="3422316"/>
                </a:cubicBezTo>
                <a:lnTo>
                  <a:pt x="45030" y="3422316"/>
                </a:lnTo>
                <a:cubicBezTo>
                  <a:pt x="20161" y="3422316"/>
                  <a:pt x="0" y="3402155"/>
                  <a:pt x="0" y="3377285"/>
                </a:cubicBezTo>
                <a:lnTo>
                  <a:pt x="0" y="45030"/>
                </a:lnTo>
                <a:cubicBezTo>
                  <a:pt x="0" y="20161"/>
                  <a:pt x="20161" y="0"/>
                  <a:pt x="4503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Shape 37"/>
          <p:cNvSpPr/>
          <p:nvPr/>
        </p:nvSpPr>
        <p:spPr>
          <a:xfrm>
            <a:off x="10777674" y="1992598"/>
            <a:ext cx="45030" cy="3422316"/>
          </a:xfrm>
          <a:custGeom>
            <a:avLst/>
            <a:gdLst/>
            <a:ahLst/>
            <a:cxnLst/>
            <a:rect l="l" t="t" r="r" b="b"/>
            <a:pathLst>
              <a:path w="45030" h="3422316">
                <a:moveTo>
                  <a:pt x="45030" y="0"/>
                </a:moveTo>
                <a:lnTo>
                  <a:pt x="45030" y="0"/>
                </a:lnTo>
                <a:lnTo>
                  <a:pt x="45030" y="3422316"/>
                </a:lnTo>
                <a:lnTo>
                  <a:pt x="45030" y="3422316"/>
                </a:lnTo>
                <a:cubicBezTo>
                  <a:pt x="20161" y="3422316"/>
                  <a:pt x="0" y="3402155"/>
                  <a:pt x="0" y="3377285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0" name="Text 38"/>
          <p:cNvSpPr/>
          <p:nvPr/>
        </p:nvSpPr>
        <p:spPr>
          <a:xfrm>
            <a:off x="10980311" y="2172720"/>
            <a:ext cx="4503047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FileEntityMeta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980311" y="2577994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1070372" y="2668055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path: fs::path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80311" y="3028299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70372" y="3118360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type: FileEntityType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980311" y="3478604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1070372" y="3568665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size: size_t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980311" y="3928909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1070372" y="4018970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creation_time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980311" y="4379213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1070372" y="4469274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modification_time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980311" y="4829518"/>
            <a:ext cx="4401729" cy="405274"/>
          </a:xfrm>
          <a:custGeom>
            <a:avLst/>
            <a:gdLst/>
            <a:ahLst/>
            <a:cxnLst/>
            <a:rect l="l" t="t" r="r" b="b"/>
            <a:pathLst>
              <a:path w="4401729" h="405274">
                <a:moveTo>
                  <a:pt x="45030" y="0"/>
                </a:moveTo>
                <a:lnTo>
                  <a:pt x="4356699" y="0"/>
                </a:lnTo>
                <a:cubicBezTo>
                  <a:pt x="4381568" y="0"/>
                  <a:pt x="4401729" y="20161"/>
                  <a:pt x="4401729" y="45030"/>
                </a:cubicBezTo>
                <a:lnTo>
                  <a:pt x="4401729" y="360244"/>
                </a:lnTo>
                <a:cubicBezTo>
                  <a:pt x="4401729" y="385114"/>
                  <a:pt x="4381568" y="405274"/>
                  <a:pt x="4356699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11070372" y="4919579"/>
            <a:ext cx="4300410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posix_mode / windows_attributes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766416" y="5550006"/>
            <a:ext cx="4795745" cy="810548"/>
          </a:xfrm>
          <a:custGeom>
            <a:avLst/>
            <a:gdLst/>
            <a:ahLst/>
            <a:cxnLst/>
            <a:rect l="l" t="t" r="r" b="b"/>
            <a:pathLst>
              <a:path w="4795745" h="810548">
                <a:moveTo>
                  <a:pt x="22515" y="0"/>
                </a:moveTo>
                <a:lnTo>
                  <a:pt x="4750711" y="0"/>
                </a:lnTo>
                <a:cubicBezTo>
                  <a:pt x="4775583" y="0"/>
                  <a:pt x="4795745" y="20162"/>
                  <a:pt x="4795745" y="45034"/>
                </a:cubicBezTo>
                <a:lnTo>
                  <a:pt x="4795745" y="765514"/>
                </a:lnTo>
                <a:cubicBezTo>
                  <a:pt x="4795745" y="790386"/>
                  <a:pt x="4775583" y="810548"/>
                  <a:pt x="4750711" y="810548"/>
                </a:cubicBez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4" name="Shape 52"/>
          <p:cNvSpPr/>
          <p:nvPr/>
        </p:nvSpPr>
        <p:spPr>
          <a:xfrm>
            <a:off x="10766416" y="5550006"/>
            <a:ext cx="22515" cy="810548"/>
          </a:xfrm>
          <a:custGeom>
            <a:avLst/>
            <a:gdLst/>
            <a:ahLst/>
            <a:cxnLst/>
            <a:rect l="l" t="t" r="r" b="b"/>
            <a:pathLst>
              <a:path w="22515" h="810548">
                <a:moveTo>
                  <a:pt x="22515" y="0"/>
                </a:moveTo>
                <a:lnTo>
                  <a:pt x="22515" y="0"/>
                </a:lnTo>
                <a:lnTo>
                  <a:pt x="22515" y="810548"/>
                </a:lnTo>
                <a:lnTo>
                  <a:pt x="22515" y="810548"/>
                </a:lnTo>
                <a:cubicBezTo>
                  <a:pt x="10080" y="810548"/>
                  <a:pt x="0" y="800468"/>
                  <a:pt x="0" y="788033"/>
                </a:cubicBezTo>
                <a:lnTo>
                  <a:pt x="0" y="22515"/>
                </a:lnTo>
                <a:cubicBezTo>
                  <a:pt x="0" y="10089"/>
                  <a:pt x="10089" y="0"/>
                  <a:pt x="22515" y="0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55" name="Text 53"/>
          <p:cNvSpPr/>
          <p:nvPr/>
        </p:nvSpPr>
        <p:spPr>
          <a:xfrm>
            <a:off x="10912765" y="5685097"/>
            <a:ext cx="4604366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8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FileEntity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12765" y="6000310"/>
            <a:ext cx="4593108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基础文件实体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755159" y="6495645"/>
            <a:ext cx="2364100" cy="405274"/>
          </a:xfrm>
          <a:custGeom>
            <a:avLst/>
            <a:gdLst/>
            <a:ahLst/>
            <a:cxnLst/>
            <a:rect l="l" t="t" r="r" b="b"/>
            <a:pathLst>
              <a:path w="2364100" h="405274">
                <a:moveTo>
                  <a:pt x="45030" y="0"/>
                </a:moveTo>
                <a:lnTo>
                  <a:pt x="2319070" y="0"/>
                </a:lnTo>
                <a:cubicBezTo>
                  <a:pt x="2343939" y="0"/>
                  <a:pt x="2364100" y="20161"/>
                  <a:pt x="2364100" y="45030"/>
                </a:cubicBezTo>
                <a:lnTo>
                  <a:pt x="2364100" y="360244"/>
                </a:lnTo>
                <a:cubicBezTo>
                  <a:pt x="2364100" y="385114"/>
                  <a:pt x="2343939" y="405274"/>
                  <a:pt x="231907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58" name="Text 56"/>
          <p:cNvSpPr/>
          <p:nvPr/>
        </p:nvSpPr>
        <p:spPr>
          <a:xfrm>
            <a:off x="10805818" y="6585706"/>
            <a:ext cx="226278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Folder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3204746" y="6495645"/>
            <a:ext cx="2364100" cy="405274"/>
          </a:xfrm>
          <a:custGeom>
            <a:avLst/>
            <a:gdLst/>
            <a:ahLst/>
            <a:cxnLst/>
            <a:rect l="l" t="t" r="r" b="b"/>
            <a:pathLst>
              <a:path w="2364100" h="405274">
                <a:moveTo>
                  <a:pt x="45030" y="0"/>
                </a:moveTo>
                <a:lnTo>
                  <a:pt x="2319070" y="0"/>
                </a:lnTo>
                <a:cubicBezTo>
                  <a:pt x="2343939" y="0"/>
                  <a:pt x="2364100" y="20161"/>
                  <a:pt x="2364100" y="45030"/>
                </a:cubicBezTo>
                <a:lnTo>
                  <a:pt x="2364100" y="360244"/>
                </a:lnTo>
                <a:cubicBezTo>
                  <a:pt x="2364100" y="385114"/>
                  <a:pt x="2343939" y="405274"/>
                  <a:pt x="231907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/>
          </a:solidFill>
          <a:ln/>
        </p:spPr>
      </p:sp>
      <p:sp>
        <p:nvSpPr>
          <p:cNvPr id="60" name="Text 58"/>
          <p:cNvSpPr/>
          <p:nvPr/>
        </p:nvSpPr>
        <p:spPr>
          <a:xfrm>
            <a:off x="13255405" y="6585706"/>
            <a:ext cx="2262781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4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ReadableFile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455934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641684" y="7327329"/>
            <a:ext cx="281440" cy="225152"/>
          </a:xfrm>
          <a:custGeom>
            <a:avLst/>
            <a:gdLst/>
            <a:ahLst/>
            <a:cxnLst/>
            <a:rect l="l" t="t" r="r" b="b"/>
            <a:pathLst>
              <a:path w="281440" h="225152">
                <a:moveTo>
                  <a:pt x="182892" y="92568"/>
                </a:moveTo>
                <a:cubicBezTo>
                  <a:pt x="188257" y="91116"/>
                  <a:pt x="193886" y="93667"/>
                  <a:pt x="196305" y="98636"/>
                </a:cubicBezTo>
                <a:lnTo>
                  <a:pt x="204484" y="115171"/>
                </a:lnTo>
                <a:cubicBezTo>
                  <a:pt x="209014" y="115786"/>
                  <a:pt x="213455" y="117018"/>
                  <a:pt x="217633" y="118733"/>
                </a:cubicBezTo>
                <a:lnTo>
                  <a:pt x="233024" y="108486"/>
                </a:lnTo>
                <a:cubicBezTo>
                  <a:pt x="237641" y="105408"/>
                  <a:pt x="243754" y="106024"/>
                  <a:pt x="247668" y="109938"/>
                </a:cubicBezTo>
                <a:lnTo>
                  <a:pt x="256111" y="118381"/>
                </a:lnTo>
                <a:cubicBezTo>
                  <a:pt x="260025" y="122295"/>
                  <a:pt x="260640" y="128451"/>
                  <a:pt x="257562" y="133025"/>
                </a:cubicBezTo>
                <a:lnTo>
                  <a:pt x="247316" y="148372"/>
                </a:lnTo>
                <a:cubicBezTo>
                  <a:pt x="248151" y="150439"/>
                  <a:pt x="248899" y="152593"/>
                  <a:pt x="249515" y="154836"/>
                </a:cubicBezTo>
                <a:cubicBezTo>
                  <a:pt x="250130" y="157079"/>
                  <a:pt x="250526" y="159278"/>
                  <a:pt x="250834" y="161520"/>
                </a:cubicBezTo>
                <a:lnTo>
                  <a:pt x="267412" y="169700"/>
                </a:lnTo>
                <a:cubicBezTo>
                  <a:pt x="272382" y="172162"/>
                  <a:pt x="274932" y="177791"/>
                  <a:pt x="273481" y="183112"/>
                </a:cubicBezTo>
                <a:lnTo>
                  <a:pt x="270403" y="194634"/>
                </a:lnTo>
                <a:cubicBezTo>
                  <a:pt x="268952" y="199955"/>
                  <a:pt x="263982" y="203561"/>
                  <a:pt x="258441" y="203209"/>
                </a:cubicBezTo>
                <a:lnTo>
                  <a:pt x="239972" y="202021"/>
                </a:lnTo>
                <a:cubicBezTo>
                  <a:pt x="237202" y="205583"/>
                  <a:pt x="233991" y="208882"/>
                  <a:pt x="230341" y="211696"/>
                </a:cubicBezTo>
                <a:lnTo>
                  <a:pt x="231529" y="230122"/>
                </a:lnTo>
                <a:cubicBezTo>
                  <a:pt x="231881" y="235662"/>
                  <a:pt x="228275" y="240676"/>
                  <a:pt x="222954" y="242083"/>
                </a:cubicBezTo>
                <a:lnTo>
                  <a:pt x="211432" y="245161"/>
                </a:lnTo>
                <a:cubicBezTo>
                  <a:pt x="206067" y="246612"/>
                  <a:pt x="200482" y="244062"/>
                  <a:pt x="198020" y="239092"/>
                </a:cubicBezTo>
                <a:lnTo>
                  <a:pt x="189840" y="222558"/>
                </a:lnTo>
                <a:cubicBezTo>
                  <a:pt x="185311" y="221942"/>
                  <a:pt x="180869" y="220711"/>
                  <a:pt x="176692" y="218996"/>
                </a:cubicBezTo>
                <a:lnTo>
                  <a:pt x="161301" y="229242"/>
                </a:lnTo>
                <a:cubicBezTo>
                  <a:pt x="156683" y="232320"/>
                  <a:pt x="150571" y="231705"/>
                  <a:pt x="146657" y="227791"/>
                </a:cubicBezTo>
                <a:lnTo>
                  <a:pt x="138214" y="219348"/>
                </a:lnTo>
                <a:cubicBezTo>
                  <a:pt x="134300" y="215434"/>
                  <a:pt x="133684" y="209321"/>
                  <a:pt x="136762" y="204704"/>
                </a:cubicBezTo>
                <a:lnTo>
                  <a:pt x="147009" y="189313"/>
                </a:lnTo>
                <a:cubicBezTo>
                  <a:pt x="146173" y="187246"/>
                  <a:pt x="145426" y="185091"/>
                  <a:pt x="144810" y="182848"/>
                </a:cubicBezTo>
                <a:cubicBezTo>
                  <a:pt x="144194" y="180606"/>
                  <a:pt x="143798" y="178363"/>
                  <a:pt x="143491" y="176164"/>
                </a:cubicBezTo>
                <a:lnTo>
                  <a:pt x="126912" y="167985"/>
                </a:lnTo>
                <a:cubicBezTo>
                  <a:pt x="121943" y="165522"/>
                  <a:pt x="119436" y="159893"/>
                  <a:pt x="120843" y="154572"/>
                </a:cubicBezTo>
                <a:lnTo>
                  <a:pt x="123922" y="143051"/>
                </a:lnTo>
                <a:cubicBezTo>
                  <a:pt x="125373" y="137730"/>
                  <a:pt x="130342" y="134124"/>
                  <a:pt x="135883" y="134476"/>
                </a:cubicBezTo>
                <a:lnTo>
                  <a:pt x="154309" y="135663"/>
                </a:lnTo>
                <a:cubicBezTo>
                  <a:pt x="157079" y="132101"/>
                  <a:pt x="160289" y="128803"/>
                  <a:pt x="163939" y="125989"/>
                </a:cubicBezTo>
                <a:lnTo>
                  <a:pt x="162752" y="107607"/>
                </a:lnTo>
                <a:cubicBezTo>
                  <a:pt x="162400" y="102066"/>
                  <a:pt x="166006" y="97053"/>
                  <a:pt x="171327" y="95646"/>
                </a:cubicBezTo>
                <a:lnTo>
                  <a:pt x="182848" y="92568"/>
                </a:lnTo>
                <a:close/>
                <a:moveTo>
                  <a:pt x="197184" y="149515"/>
                </a:moveTo>
                <a:cubicBezTo>
                  <a:pt x="186505" y="149527"/>
                  <a:pt x="177845" y="158207"/>
                  <a:pt x="177857" y="168886"/>
                </a:cubicBezTo>
                <a:cubicBezTo>
                  <a:pt x="177869" y="179565"/>
                  <a:pt x="186549" y="188225"/>
                  <a:pt x="197228" y="188213"/>
                </a:cubicBezTo>
                <a:cubicBezTo>
                  <a:pt x="207907" y="188201"/>
                  <a:pt x="216567" y="179521"/>
                  <a:pt x="216555" y="168842"/>
                </a:cubicBezTo>
                <a:cubicBezTo>
                  <a:pt x="216543" y="158163"/>
                  <a:pt x="207863" y="149503"/>
                  <a:pt x="197184" y="149515"/>
                </a:cubicBezTo>
                <a:close/>
                <a:moveTo>
                  <a:pt x="98900" y="-20009"/>
                </a:moveTo>
                <a:lnTo>
                  <a:pt x="110421" y="-16930"/>
                </a:lnTo>
                <a:cubicBezTo>
                  <a:pt x="115742" y="-15479"/>
                  <a:pt x="119348" y="-10466"/>
                  <a:pt x="118997" y="-4969"/>
                </a:cubicBezTo>
                <a:lnTo>
                  <a:pt x="117809" y="13412"/>
                </a:lnTo>
                <a:cubicBezTo>
                  <a:pt x="121459" y="16227"/>
                  <a:pt x="124669" y="19481"/>
                  <a:pt x="127440" y="23087"/>
                </a:cubicBezTo>
                <a:lnTo>
                  <a:pt x="145909" y="21900"/>
                </a:lnTo>
                <a:cubicBezTo>
                  <a:pt x="151406" y="21548"/>
                  <a:pt x="156419" y="25154"/>
                  <a:pt x="157870" y="30475"/>
                </a:cubicBezTo>
                <a:lnTo>
                  <a:pt x="160949" y="41996"/>
                </a:lnTo>
                <a:cubicBezTo>
                  <a:pt x="162356" y="47317"/>
                  <a:pt x="159849" y="52946"/>
                  <a:pt x="154880" y="55409"/>
                </a:cubicBezTo>
                <a:lnTo>
                  <a:pt x="138302" y="63588"/>
                </a:lnTo>
                <a:cubicBezTo>
                  <a:pt x="137994" y="65831"/>
                  <a:pt x="137554" y="68073"/>
                  <a:pt x="136982" y="70272"/>
                </a:cubicBezTo>
                <a:cubicBezTo>
                  <a:pt x="136411" y="72471"/>
                  <a:pt x="135619" y="74670"/>
                  <a:pt x="134784" y="76736"/>
                </a:cubicBezTo>
                <a:lnTo>
                  <a:pt x="145030" y="92128"/>
                </a:lnTo>
                <a:cubicBezTo>
                  <a:pt x="148108" y="96745"/>
                  <a:pt x="147492" y="102858"/>
                  <a:pt x="143579" y="106771"/>
                </a:cubicBezTo>
                <a:lnTo>
                  <a:pt x="135135" y="115215"/>
                </a:lnTo>
                <a:cubicBezTo>
                  <a:pt x="131222" y="119128"/>
                  <a:pt x="125109" y="119744"/>
                  <a:pt x="120492" y="116666"/>
                </a:cubicBezTo>
                <a:lnTo>
                  <a:pt x="105100" y="106420"/>
                </a:lnTo>
                <a:cubicBezTo>
                  <a:pt x="100923" y="108135"/>
                  <a:pt x="96481" y="109366"/>
                  <a:pt x="91952" y="109982"/>
                </a:cubicBezTo>
                <a:lnTo>
                  <a:pt x="83773" y="126516"/>
                </a:lnTo>
                <a:cubicBezTo>
                  <a:pt x="81310" y="131485"/>
                  <a:pt x="75681" y="133992"/>
                  <a:pt x="70360" y="132585"/>
                </a:cubicBezTo>
                <a:lnTo>
                  <a:pt x="58839" y="129507"/>
                </a:lnTo>
                <a:cubicBezTo>
                  <a:pt x="53474" y="128055"/>
                  <a:pt x="49912" y="123042"/>
                  <a:pt x="50264" y="117545"/>
                </a:cubicBezTo>
                <a:lnTo>
                  <a:pt x="51451" y="99120"/>
                </a:lnTo>
                <a:cubicBezTo>
                  <a:pt x="47801" y="96305"/>
                  <a:pt x="44591" y="93051"/>
                  <a:pt x="41820" y="89445"/>
                </a:cubicBezTo>
                <a:lnTo>
                  <a:pt x="23351" y="90633"/>
                </a:lnTo>
                <a:cubicBezTo>
                  <a:pt x="17854" y="90984"/>
                  <a:pt x="12841" y="87378"/>
                  <a:pt x="11390" y="82057"/>
                </a:cubicBezTo>
                <a:lnTo>
                  <a:pt x="8311" y="70536"/>
                </a:lnTo>
                <a:cubicBezTo>
                  <a:pt x="6904" y="65215"/>
                  <a:pt x="9411" y="59586"/>
                  <a:pt x="14380" y="57124"/>
                </a:cubicBezTo>
                <a:lnTo>
                  <a:pt x="30958" y="48944"/>
                </a:lnTo>
                <a:cubicBezTo>
                  <a:pt x="31266" y="46702"/>
                  <a:pt x="31706" y="44503"/>
                  <a:pt x="32278" y="42260"/>
                </a:cubicBezTo>
                <a:cubicBezTo>
                  <a:pt x="32893" y="40017"/>
                  <a:pt x="33597" y="37863"/>
                  <a:pt x="34476" y="35796"/>
                </a:cubicBezTo>
                <a:lnTo>
                  <a:pt x="24230" y="20448"/>
                </a:lnTo>
                <a:cubicBezTo>
                  <a:pt x="21152" y="15831"/>
                  <a:pt x="21768" y="9718"/>
                  <a:pt x="25681" y="5805"/>
                </a:cubicBezTo>
                <a:lnTo>
                  <a:pt x="34125" y="-2639"/>
                </a:lnTo>
                <a:cubicBezTo>
                  <a:pt x="38038" y="-6552"/>
                  <a:pt x="44151" y="-7168"/>
                  <a:pt x="48768" y="-4090"/>
                </a:cubicBezTo>
                <a:lnTo>
                  <a:pt x="64160" y="6157"/>
                </a:lnTo>
                <a:cubicBezTo>
                  <a:pt x="68337" y="4441"/>
                  <a:pt x="72779" y="3210"/>
                  <a:pt x="77308" y="2595"/>
                </a:cubicBezTo>
                <a:lnTo>
                  <a:pt x="85488" y="-13940"/>
                </a:lnTo>
                <a:cubicBezTo>
                  <a:pt x="87950" y="-18909"/>
                  <a:pt x="93535" y="-21416"/>
                  <a:pt x="98900" y="-20009"/>
                </a:cubicBezTo>
                <a:close/>
                <a:moveTo>
                  <a:pt x="84608" y="36939"/>
                </a:moveTo>
                <a:cubicBezTo>
                  <a:pt x="73929" y="36939"/>
                  <a:pt x="65259" y="45609"/>
                  <a:pt x="65259" y="56288"/>
                </a:cubicBezTo>
                <a:cubicBezTo>
                  <a:pt x="65259" y="66967"/>
                  <a:pt x="73929" y="75637"/>
                  <a:pt x="84608" y="75637"/>
                </a:cubicBezTo>
                <a:cubicBezTo>
                  <a:pt x="95287" y="75637"/>
                  <a:pt x="103957" y="66967"/>
                  <a:pt x="103957" y="56288"/>
                </a:cubicBezTo>
                <a:cubicBezTo>
                  <a:pt x="103957" y="45609"/>
                  <a:pt x="95287" y="36939"/>
                  <a:pt x="84608" y="36939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3" name="Text 61"/>
          <p:cNvSpPr/>
          <p:nvPr/>
        </p:nvSpPr>
        <p:spPr>
          <a:xfrm>
            <a:off x="1058216" y="7282299"/>
            <a:ext cx="1711158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BackupController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1684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备份恢复核心控制器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1684" y="8002786"/>
            <a:ext cx="4581850" cy="405274"/>
          </a:xfrm>
          <a:custGeom>
            <a:avLst/>
            <a:gdLst/>
            <a:ahLst/>
            <a:cxnLst/>
            <a:rect l="l" t="t" r="r" b="b"/>
            <a:pathLst>
              <a:path w="4581850" h="405274">
                <a:moveTo>
                  <a:pt x="45030" y="0"/>
                </a:moveTo>
                <a:lnTo>
                  <a:pt x="4536820" y="0"/>
                </a:lnTo>
                <a:cubicBezTo>
                  <a:pt x="4561690" y="0"/>
                  <a:pt x="4581850" y="20161"/>
                  <a:pt x="4581850" y="45030"/>
                </a:cubicBezTo>
                <a:lnTo>
                  <a:pt x="4581850" y="360244"/>
                </a:lnTo>
                <a:cubicBezTo>
                  <a:pt x="4581850" y="385114"/>
                  <a:pt x="4561690" y="405274"/>
                  <a:pt x="453682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641684" y="8002786"/>
            <a:ext cx="4660654" cy="405274"/>
          </a:xfrm>
          <a:prstGeom prst="rect">
            <a:avLst/>
          </a:prstGeom>
          <a:noFill/>
          <a:ln/>
        </p:spPr>
        <p:txBody>
          <a:bodyPr wrap="square" lIns="90061" tIns="90061" rIns="90061" bIns="90061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run_backup:</a:t>
            </a: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Device → Device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41684" y="8453091"/>
            <a:ext cx="4581850" cy="405274"/>
          </a:xfrm>
          <a:custGeom>
            <a:avLst/>
            <a:gdLst/>
            <a:ahLst/>
            <a:cxnLst/>
            <a:rect l="l" t="t" r="r" b="b"/>
            <a:pathLst>
              <a:path w="4581850" h="405274">
                <a:moveTo>
                  <a:pt x="45030" y="0"/>
                </a:moveTo>
                <a:lnTo>
                  <a:pt x="4536820" y="0"/>
                </a:lnTo>
                <a:cubicBezTo>
                  <a:pt x="4561690" y="0"/>
                  <a:pt x="4581850" y="20161"/>
                  <a:pt x="4581850" y="45030"/>
                </a:cubicBezTo>
                <a:lnTo>
                  <a:pt x="4581850" y="360244"/>
                </a:lnTo>
                <a:cubicBezTo>
                  <a:pt x="4581850" y="385114"/>
                  <a:pt x="4561690" y="405274"/>
                  <a:pt x="4536820" y="405274"/>
                </a:cubicBezTo>
                <a:lnTo>
                  <a:pt x="45030" y="405274"/>
                </a:lnTo>
                <a:cubicBezTo>
                  <a:pt x="20177" y="405274"/>
                  <a:pt x="0" y="385097"/>
                  <a:pt x="0" y="360244"/>
                </a:cubicBezTo>
                <a:lnTo>
                  <a:pt x="0" y="45030"/>
                </a:lnTo>
                <a:cubicBezTo>
                  <a:pt x="0" y="20177"/>
                  <a:pt x="20177" y="0"/>
                  <a:pt x="45030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641684" y="8453091"/>
            <a:ext cx="4660654" cy="405274"/>
          </a:xfrm>
          <a:prstGeom prst="rect">
            <a:avLst/>
          </a:prstGeom>
          <a:noFill/>
          <a:ln/>
        </p:spPr>
        <p:txBody>
          <a:bodyPr wrap="square" lIns="90061" tIns="90061" rIns="90061" bIns="90061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run_restore:</a:t>
            </a:r>
            <a:r>
              <a:rPr lang="en-US" sz="124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Device → Device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647718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5861613" y="7327329"/>
            <a:ext cx="225152" cy="225152"/>
          </a:xfrm>
          <a:custGeom>
            <a:avLst/>
            <a:gdLst/>
            <a:ahLst/>
            <a:cxnLst/>
            <a:rect l="l" t="t" r="r" b="b"/>
            <a:pathLst>
              <a:path w="225152" h="225152">
                <a:moveTo>
                  <a:pt x="14072" y="28144"/>
                </a:moveTo>
                <a:cubicBezTo>
                  <a:pt x="8399" y="28144"/>
                  <a:pt x="3254" y="31574"/>
                  <a:pt x="1055" y="36851"/>
                </a:cubicBezTo>
                <a:cubicBezTo>
                  <a:pt x="-1143" y="42128"/>
                  <a:pt x="88" y="48153"/>
                  <a:pt x="4134" y="52154"/>
                </a:cubicBezTo>
                <a:lnTo>
                  <a:pt x="84432" y="132497"/>
                </a:lnTo>
                <a:lnTo>
                  <a:pt x="84432" y="182936"/>
                </a:lnTo>
                <a:cubicBezTo>
                  <a:pt x="84432" y="186674"/>
                  <a:pt x="85927" y="190236"/>
                  <a:pt x="88566" y="192875"/>
                </a:cubicBezTo>
                <a:lnTo>
                  <a:pt x="116710" y="221019"/>
                </a:lnTo>
                <a:cubicBezTo>
                  <a:pt x="120756" y="225064"/>
                  <a:pt x="126780" y="226252"/>
                  <a:pt x="132057" y="224053"/>
                </a:cubicBezTo>
                <a:cubicBezTo>
                  <a:pt x="137334" y="221854"/>
                  <a:pt x="140720" y="216753"/>
                  <a:pt x="140720" y="211080"/>
                </a:cubicBezTo>
                <a:lnTo>
                  <a:pt x="140720" y="132497"/>
                </a:lnTo>
                <a:lnTo>
                  <a:pt x="221019" y="52198"/>
                </a:lnTo>
                <a:cubicBezTo>
                  <a:pt x="225064" y="48153"/>
                  <a:pt x="226252" y="42128"/>
                  <a:pt x="224053" y="36851"/>
                </a:cubicBezTo>
                <a:cubicBezTo>
                  <a:pt x="221854" y="31574"/>
                  <a:pt x="216753" y="28144"/>
                  <a:pt x="211080" y="28144"/>
                </a:cubicBezTo>
                <a:lnTo>
                  <a:pt x="14072" y="28144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1" name="Text 69"/>
          <p:cNvSpPr/>
          <p:nvPr/>
        </p:nvSpPr>
        <p:spPr>
          <a:xfrm>
            <a:off x="6250001" y="7282299"/>
            <a:ext cx="1407202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BackupConfig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833469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备份配置与过滤策略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5833469" y="8002786"/>
            <a:ext cx="4660654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路径模式 | 扩展名 | 时间窗口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大小范围 | 权限 | 用户/组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0839591" y="7096548"/>
            <a:ext cx="4953352" cy="1947568"/>
          </a:xfrm>
          <a:custGeom>
            <a:avLst/>
            <a:gdLst/>
            <a:ahLst/>
            <a:cxnLst/>
            <a:rect l="l" t="t" r="r" b="b"/>
            <a:pathLst>
              <a:path w="4953352" h="1947568">
                <a:moveTo>
                  <a:pt x="90056" y="0"/>
                </a:moveTo>
                <a:lnTo>
                  <a:pt x="4863296" y="0"/>
                </a:lnTo>
                <a:cubicBezTo>
                  <a:pt x="4913033" y="0"/>
                  <a:pt x="4953352" y="40319"/>
                  <a:pt x="4953352" y="90056"/>
                </a:cubicBezTo>
                <a:lnTo>
                  <a:pt x="4953352" y="1857512"/>
                </a:lnTo>
                <a:cubicBezTo>
                  <a:pt x="4953352" y="1907249"/>
                  <a:pt x="4913033" y="1947568"/>
                  <a:pt x="4863296" y="1947568"/>
                </a:cubicBezTo>
                <a:lnTo>
                  <a:pt x="90056" y="1947568"/>
                </a:lnTo>
                <a:cubicBezTo>
                  <a:pt x="40319" y="1947568"/>
                  <a:pt x="0" y="1907249"/>
                  <a:pt x="0" y="1857512"/>
                </a:cubicBezTo>
                <a:lnTo>
                  <a:pt x="0" y="90056"/>
                </a:lnTo>
                <a:cubicBezTo>
                  <a:pt x="0" y="40353"/>
                  <a:pt x="40353" y="0"/>
                  <a:pt x="90056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11067557" y="7327329"/>
            <a:ext cx="197008" cy="225152"/>
          </a:xfrm>
          <a:custGeom>
            <a:avLst/>
            <a:gdLst/>
            <a:ahLst/>
            <a:cxnLst/>
            <a:rect l="l" t="t" r="r" b="b"/>
            <a:pathLst>
              <a:path w="197008" h="225152">
                <a:moveTo>
                  <a:pt x="197008" y="90501"/>
                </a:moveTo>
                <a:cubicBezTo>
                  <a:pt x="190500" y="94810"/>
                  <a:pt x="183024" y="98284"/>
                  <a:pt x="175241" y="101055"/>
                </a:cubicBezTo>
                <a:cubicBezTo>
                  <a:pt x="154572" y="108443"/>
                  <a:pt x="127440" y="112576"/>
                  <a:pt x="98504" y="112576"/>
                </a:cubicBezTo>
                <a:cubicBezTo>
                  <a:pt x="69569" y="112576"/>
                  <a:pt x="42392" y="108399"/>
                  <a:pt x="21768" y="101055"/>
                </a:cubicBezTo>
                <a:cubicBezTo>
                  <a:pt x="14028" y="98284"/>
                  <a:pt x="6508" y="94810"/>
                  <a:pt x="0" y="90501"/>
                </a:cubicBezTo>
                <a:lnTo>
                  <a:pt x="0" y="126648"/>
                </a:lnTo>
                <a:cubicBezTo>
                  <a:pt x="0" y="146085"/>
                  <a:pt x="44107" y="161828"/>
                  <a:pt x="98504" y="161828"/>
                </a:cubicBezTo>
                <a:cubicBezTo>
                  <a:pt x="152901" y="161828"/>
                  <a:pt x="197008" y="146085"/>
                  <a:pt x="197008" y="126648"/>
                </a:cubicBezTo>
                <a:lnTo>
                  <a:pt x="197008" y="90501"/>
                </a:lnTo>
                <a:close/>
                <a:moveTo>
                  <a:pt x="197008" y="56288"/>
                </a:moveTo>
                <a:lnTo>
                  <a:pt x="197008" y="35180"/>
                </a:lnTo>
                <a:cubicBezTo>
                  <a:pt x="197008" y="15743"/>
                  <a:pt x="152901" y="0"/>
                  <a:pt x="98504" y="0"/>
                </a:cubicBezTo>
                <a:cubicBezTo>
                  <a:pt x="44107" y="0"/>
                  <a:pt x="0" y="15743"/>
                  <a:pt x="0" y="35180"/>
                </a:cubicBezTo>
                <a:lnTo>
                  <a:pt x="0" y="56288"/>
                </a:lnTo>
                <a:cubicBezTo>
                  <a:pt x="0" y="75725"/>
                  <a:pt x="44107" y="91468"/>
                  <a:pt x="98504" y="91468"/>
                </a:cubicBezTo>
                <a:cubicBezTo>
                  <a:pt x="152901" y="91468"/>
                  <a:pt x="197008" y="75725"/>
                  <a:pt x="197008" y="56288"/>
                </a:cubicBezTo>
                <a:close/>
                <a:moveTo>
                  <a:pt x="175241" y="171415"/>
                </a:moveTo>
                <a:cubicBezTo>
                  <a:pt x="154616" y="178759"/>
                  <a:pt x="127484" y="182936"/>
                  <a:pt x="98504" y="182936"/>
                </a:cubicBezTo>
                <a:cubicBezTo>
                  <a:pt x="69525" y="182936"/>
                  <a:pt x="42392" y="178759"/>
                  <a:pt x="21768" y="171415"/>
                </a:cubicBezTo>
                <a:cubicBezTo>
                  <a:pt x="14028" y="168644"/>
                  <a:pt x="6508" y="165170"/>
                  <a:pt x="0" y="160861"/>
                </a:cubicBezTo>
                <a:lnTo>
                  <a:pt x="0" y="189972"/>
                </a:lnTo>
                <a:cubicBezTo>
                  <a:pt x="0" y="209409"/>
                  <a:pt x="44107" y="225152"/>
                  <a:pt x="98504" y="225152"/>
                </a:cubicBezTo>
                <a:cubicBezTo>
                  <a:pt x="152901" y="225152"/>
                  <a:pt x="197008" y="209409"/>
                  <a:pt x="197008" y="189972"/>
                </a:cubicBezTo>
                <a:lnTo>
                  <a:pt x="197008" y="160861"/>
                </a:lnTo>
                <a:cubicBezTo>
                  <a:pt x="190500" y="165170"/>
                  <a:pt x="183024" y="168644"/>
                  <a:pt x="175241" y="171415"/>
                </a:cubicBez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76" name="Text 74"/>
          <p:cNvSpPr/>
          <p:nvPr/>
        </p:nvSpPr>
        <p:spPr>
          <a:xfrm>
            <a:off x="11441873" y="7282299"/>
            <a:ext cx="979413" cy="315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6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025341" y="7687573"/>
            <a:ext cx="4660654" cy="225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SQLite3元数据索引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025341" y="8002786"/>
            <a:ext cx="4660654" cy="450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Tar/Zip设备内存数据库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41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快速文件查找与元数据存储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d7f1fc56593ae39dadd33c3008b9aa04dad859a7"/>
          <p:cNvPicPr>
            <a:picLocks noChangeAspect="1"/>
          </p:cNvPicPr>
          <p:nvPr/>
        </p:nvPicPr>
        <p:blipFill>
          <a:blip r:embed="rId3">
            <a:alphaModFix amt="25000"/>
          </a:blip>
          <a:srcRect t="11397" b="1139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8000"/>
                </a:srgbClr>
              </a:gs>
              <a:gs pos="50000">
                <a:srgbClr val="343A40">
                  <a:alpha val="9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3400" y="1358900"/>
            <a:ext cx="3111500" cy="762000"/>
          </a:xfrm>
          <a:custGeom>
            <a:avLst/>
            <a:gdLst/>
            <a:ahLst/>
            <a:cxnLst/>
            <a:rect l="l" t="t" r="r" b="b"/>
            <a:pathLst>
              <a:path w="3111500" h="762000">
                <a:moveTo>
                  <a:pt x="0" y="0"/>
                </a:moveTo>
                <a:lnTo>
                  <a:pt x="3111500" y="0"/>
                </a:lnTo>
                <a:lnTo>
                  <a:pt x="31115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1358900"/>
            <a:ext cx="50800" cy="762000"/>
          </a:xfrm>
          <a:custGeom>
            <a:avLst/>
            <a:gdLst/>
            <a:ahLst/>
            <a:cxnLst/>
            <a:rect l="l" t="t" r="r" b="b"/>
            <a:pathLst>
              <a:path w="50800" h="762000">
                <a:moveTo>
                  <a:pt x="0" y="0"/>
                </a:moveTo>
                <a:lnTo>
                  <a:pt x="50800" y="0"/>
                </a:lnTo>
                <a:lnTo>
                  <a:pt x="508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1485900"/>
            <a:ext cx="267087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kern="0" spc="150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2489200"/>
            <a:ext cx="4966196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HAL兼容层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3632200"/>
            <a:ext cx="2286000" cy="1212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5219700"/>
            <a:ext cx="990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硬件抽象层设计与跨平台兼容方案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43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5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统一接口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55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消除平台差异,提供一致的文件操作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37550" y="6242050"/>
            <a:ext cx="7404100" cy="1536700"/>
          </a:xfrm>
          <a:custGeom>
            <a:avLst/>
            <a:gdLst/>
            <a:ahLst/>
            <a:cxnLst/>
            <a:rect l="l" t="t" r="r" b="b"/>
            <a:pathLst>
              <a:path w="7404100" h="1536700">
                <a:moveTo>
                  <a:pt x="101607" y="0"/>
                </a:moveTo>
                <a:lnTo>
                  <a:pt x="7302493" y="0"/>
                </a:lnTo>
                <a:cubicBezTo>
                  <a:pt x="7358609" y="0"/>
                  <a:pt x="7404100" y="45491"/>
                  <a:pt x="7404100" y="101607"/>
                </a:cubicBezTo>
                <a:lnTo>
                  <a:pt x="7404100" y="1435093"/>
                </a:lnTo>
                <a:cubicBezTo>
                  <a:pt x="7404100" y="1491209"/>
                  <a:pt x="7358609" y="1536700"/>
                  <a:pt x="73024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43A40">
              <a:alpha val="60000"/>
            </a:srgbClr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48700" y="6553200"/>
            <a:ext cx="693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跨平台兼容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48700" y="7112000"/>
            <a:ext cx="689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9F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支持Windows与Linux文件系统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31" y="455031"/>
            <a:ext cx="15550701" cy="455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25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HAL层设计:统一文件系统差异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5031" y="1001069"/>
            <a:ext cx="728050" cy="45503"/>
          </a:xfrm>
          <a:custGeom>
            <a:avLst/>
            <a:gdLst/>
            <a:ahLst/>
            <a:cxnLst/>
            <a:rect l="l" t="t" r="r" b="b"/>
            <a:pathLst>
              <a:path w="728050" h="45503">
                <a:moveTo>
                  <a:pt x="0" y="0"/>
                </a:moveTo>
                <a:lnTo>
                  <a:pt x="728050" y="0"/>
                </a:lnTo>
                <a:lnTo>
                  <a:pt x="728050" y="45503"/>
                </a:lnTo>
                <a:lnTo>
                  <a:pt x="0" y="45503"/>
                </a:lnTo>
                <a:lnTo>
                  <a:pt x="0" y="0"/>
                </a:lnTo>
                <a:close/>
              </a:path>
            </a:pathLst>
          </a:custGeom>
          <a:solidFill>
            <a:srgbClr val="D4A237"/>
          </a:solidFill>
          <a:ln/>
        </p:spPr>
      </p:sp>
      <p:sp>
        <p:nvSpPr>
          <p:cNvPr id="4" name="Shape 2"/>
          <p:cNvSpPr/>
          <p:nvPr/>
        </p:nvSpPr>
        <p:spPr>
          <a:xfrm>
            <a:off x="460719" y="1279776"/>
            <a:ext cx="10147202" cy="4607194"/>
          </a:xfrm>
          <a:custGeom>
            <a:avLst/>
            <a:gdLst/>
            <a:ahLst/>
            <a:cxnLst/>
            <a:rect l="l" t="t" r="r" b="b"/>
            <a:pathLst>
              <a:path w="10147202" h="4607194">
                <a:moveTo>
                  <a:pt x="90992" y="0"/>
                </a:moveTo>
                <a:lnTo>
                  <a:pt x="10056210" y="0"/>
                </a:lnTo>
                <a:cubicBezTo>
                  <a:pt x="10106464" y="0"/>
                  <a:pt x="10147202" y="40739"/>
                  <a:pt x="10147202" y="90992"/>
                </a:cubicBezTo>
                <a:lnTo>
                  <a:pt x="10147202" y="4516202"/>
                </a:lnTo>
                <a:cubicBezTo>
                  <a:pt x="10147202" y="4566455"/>
                  <a:pt x="10106464" y="4607194"/>
                  <a:pt x="10056210" y="4607194"/>
                </a:cubicBezTo>
                <a:lnTo>
                  <a:pt x="90992" y="4607194"/>
                </a:lnTo>
                <a:cubicBezTo>
                  <a:pt x="40739" y="4607194"/>
                  <a:pt x="0" y="4566455"/>
                  <a:pt x="0" y="4516202"/>
                </a:cubicBezTo>
                <a:lnTo>
                  <a:pt x="0" y="90992"/>
                </a:lnTo>
                <a:cubicBezTo>
                  <a:pt x="0" y="40772"/>
                  <a:pt x="40772" y="0"/>
                  <a:pt x="9099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93923" y="1512980"/>
            <a:ext cx="9794553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HAL层核心概念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3923" y="1968011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设备抽象接口(Device):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定义统一的文件操作契约,包括文件存在性检查、元数据获取、文件读写、目录遍历等核心功能。所有具体设备实现都必须遵循此接口,确保上层应用的无缝切换。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3923" y="2696062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统一元数据表示(FileEntityMeta):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取Linux和Windows文件属性的并集,包含路径、类型、大小、时间戳等通用属性,以及POSIX权限、UID/GID等Linux特性和Windows属性掩码等Windows特性,实现跨平台文件属性的完整保留。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93923" y="3424112"/>
            <a:ext cx="9771801" cy="5915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文件实体层次(FileEntity):</a:t>
            </a:r>
            <a:r>
              <a:rPr lang="en-US" sz="1433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通过继承体系表示不同类型的文件实体,包括普通文件、目录、符号链接等,提供统一的访问接口和类型安全的操作。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845480" y="1279776"/>
            <a:ext cx="4948467" cy="4607194"/>
          </a:xfrm>
          <a:custGeom>
            <a:avLst/>
            <a:gdLst/>
            <a:ahLst/>
            <a:cxnLst/>
            <a:rect l="l" t="t" r="r" b="b"/>
            <a:pathLst>
              <a:path w="4948467" h="4607194">
                <a:moveTo>
                  <a:pt x="90992" y="0"/>
                </a:moveTo>
                <a:lnTo>
                  <a:pt x="4857475" y="0"/>
                </a:lnTo>
                <a:cubicBezTo>
                  <a:pt x="4907729" y="0"/>
                  <a:pt x="4948467" y="40739"/>
                  <a:pt x="4948467" y="90992"/>
                </a:cubicBezTo>
                <a:lnTo>
                  <a:pt x="4948467" y="4516202"/>
                </a:lnTo>
                <a:cubicBezTo>
                  <a:pt x="4948467" y="4566455"/>
                  <a:pt x="4907729" y="4607194"/>
                  <a:pt x="4857475" y="4607194"/>
                </a:cubicBezTo>
                <a:lnTo>
                  <a:pt x="90992" y="4607194"/>
                </a:lnTo>
                <a:cubicBezTo>
                  <a:pt x="40739" y="4607194"/>
                  <a:pt x="0" y="4566455"/>
                  <a:pt x="0" y="4516202"/>
                </a:cubicBezTo>
                <a:lnTo>
                  <a:pt x="0" y="90992"/>
                </a:lnTo>
                <a:cubicBezTo>
                  <a:pt x="0" y="40772"/>
                  <a:pt x="40772" y="0"/>
                  <a:pt x="90992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078684" y="1512980"/>
            <a:ext cx="4595818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解决的问题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78684" y="1968011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11215193" y="2104521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路径差异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215193" y="2423043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Windows反斜杠 vs Linux正斜杠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078684" y="2923577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11215193" y="3060087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权限模型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215193" y="3378609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POSIX权限 vs Windows ACL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078684" y="3879143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11215193" y="4015653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文件属性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215193" y="4334175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隐藏/只读/系统文件差异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078684" y="4834710"/>
            <a:ext cx="4482060" cy="819057"/>
          </a:xfrm>
          <a:custGeom>
            <a:avLst/>
            <a:gdLst/>
            <a:ahLst/>
            <a:cxnLst/>
            <a:rect l="l" t="t" r="r" b="b"/>
            <a:pathLst>
              <a:path w="4482060" h="819057">
                <a:moveTo>
                  <a:pt x="45507" y="0"/>
                </a:moveTo>
                <a:lnTo>
                  <a:pt x="4436553" y="0"/>
                </a:lnTo>
                <a:cubicBezTo>
                  <a:pt x="4461686" y="0"/>
                  <a:pt x="4482060" y="20374"/>
                  <a:pt x="4482060" y="45507"/>
                </a:cubicBezTo>
                <a:lnTo>
                  <a:pt x="4482060" y="773550"/>
                </a:lnTo>
                <a:cubicBezTo>
                  <a:pt x="4482060" y="798683"/>
                  <a:pt x="4461686" y="819057"/>
                  <a:pt x="4436553" y="819057"/>
                </a:cubicBezTo>
                <a:lnTo>
                  <a:pt x="45507" y="819057"/>
                </a:lnTo>
                <a:cubicBezTo>
                  <a:pt x="20374" y="819057"/>
                  <a:pt x="0" y="798683"/>
                  <a:pt x="0" y="773550"/>
                </a:cubicBezTo>
                <a:lnTo>
                  <a:pt x="0" y="45507"/>
                </a:lnTo>
                <a:cubicBezTo>
                  <a:pt x="0" y="20391"/>
                  <a:pt x="20391" y="0"/>
                  <a:pt x="4550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11215193" y="4971219"/>
            <a:ext cx="4300048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符号链接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215193" y="5289741"/>
            <a:ext cx="4288672" cy="227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不同平台实现机制不同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0719" y="5995231"/>
            <a:ext cx="15334561" cy="3014584"/>
          </a:xfrm>
          <a:custGeom>
            <a:avLst/>
            <a:gdLst/>
            <a:ahLst/>
            <a:cxnLst/>
            <a:rect l="l" t="t" r="r" b="b"/>
            <a:pathLst>
              <a:path w="15334561" h="3014584">
                <a:moveTo>
                  <a:pt x="91010" y="0"/>
                </a:moveTo>
                <a:lnTo>
                  <a:pt x="15243551" y="0"/>
                </a:lnTo>
                <a:cubicBezTo>
                  <a:pt x="15293815" y="0"/>
                  <a:pt x="15334561" y="40747"/>
                  <a:pt x="15334561" y="91010"/>
                </a:cubicBezTo>
                <a:lnTo>
                  <a:pt x="15334561" y="2923573"/>
                </a:lnTo>
                <a:cubicBezTo>
                  <a:pt x="15334561" y="2973837"/>
                  <a:pt x="15293815" y="3014584"/>
                  <a:pt x="15243551" y="3014584"/>
                </a:cubicBezTo>
                <a:lnTo>
                  <a:pt x="91010" y="3014584"/>
                </a:lnTo>
                <a:cubicBezTo>
                  <a:pt x="40747" y="3014584"/>
                  <a:pt x="0" y="2973837"/>
                  <a:pt x="0" y="2923573"/>
                </a:cubicBezTo>
                <a:lnTo>
                  <a:pt x="0" y="91010"/>
                </a:lnTo>
                <a:cubicBezTo>
                  <a:pt x="0" y="40780"/>
                  <a:pt x="40780" y="0"/>
                  <a:pt x="91010" y="0"/>
                </a:cubicBezTo>
                <a:close/>
              </a:path>
            </a:pathLst>
          </a:custGeom>
          <a:solidFill>
            <a:srgbClr val="343A40"/>
          </a:solidFill>
          <a:ln w="12700">
            <a:solidFill>
              <a:srgbClr val="495057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93923" y="6228435"/>
            <a:ext cx="14981912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91" b="1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Device接口定义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3923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875936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查询操作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75936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66942" y="7479772"/>
            <a:ext cx="1805551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exists(path): bool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6942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检查文件或目录是否存在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75936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66942" y="8213510"/>
            <a:ext cx="2956194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get_meta(path): FileEntityMeta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6942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获取文件元数据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26998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5909010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读取操作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09010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000017" y="7479772"/>
            <a:ext cx="2764405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get_file(path): ReadableFile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0017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获取可读文件对象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09010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000017" y="8213510"/>
            <a:ext cx="2380828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get_folder(path): Folder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000017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获取目录对象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760162" y="6728970"/>
            <a:ext cx="4800582" cy="2195527"/>
          </a:xfrm>
          <a:custGeom>
            <a:avLst/>
            <a:gdLst/>
            <a:ahLst/>
            <a:cxnLst/>
            <a:rect l="l" t="t" r="r" b="b"/>
            <a:pathLst>
              <a:path w="4800582" h="2195527">
                <a:moveTo>
                  <a:pt x="91005" y="0"/>
                </a:moveTo>
                <a:lnTo>
                  <a:pt x="4709578" y="0"/>
                </a:lnTo>
                <a:cubicBezTo>
                  <a:pt x="4759838" y="0"/>
                  <a:pt x="4800582" y="40744"/>
                  <a:pt x="4800582" y="91005"/>
                </a:cubicBezTo>
                <a:lnTo>
                  <a:pt x="4800582" y="2104522"/>
                </a:lnTo>
                <a:cubicBezTo>
                  <a:pt x="4800582" y="2154783"/>
                  <a:pt x="4759838" y="2195527"/>
                  <a:pt x="4709578" y="2195527"/>
                </a:cubicBezTo>
                <a:lnTo>
                  <a:pt x="91005" y="2195527"/>
                </a:lnTo>
                <a:cubicBezTo>
                  <a:pt x="40744" y="2195527"/>
                  <a:pt x="0" y="2154783"/>
                  <a:pt x="0" y="2104522"/>
                </a:cubicBezTo>
                <a:lnTo>
                  <a:pt x="0" y="91005"/>
                </a:lnTo>
                <a:cubicBezTo>
                  <a:pt x="0" y="40778"/>
                  <a:pt x="40778" y="0"/>
                  <a:pt x="910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10942174" y="6910982"/>
            <a:ext cx="4538939" cy="318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12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写入操作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42174" y="7366014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033181" y="7479772"/>
            <a:ext cx="2189128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write_file(file): bool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33181" y="7735727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写入文件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942174" y="8099752"/>
            <a:ext cx="4436557" cy="648420"/>
          </a:xfrm>
          <a:custGeom>
            <a:avLst/>
            <a:gdLst/>
            <a:ahLst/>
            <a:cxnLst/>
            <a:rect l="l" t="t" r="r" b="b"/>
            <a:pathLst>
              <a:path w="4436557" h="648420">
                <a:moveTo>
                  <a:pt x="45506" y="0"/>
                </a:moveTo>
                <a:lnTo>
                  <a:pt x="4391051" y="0"/>
                </a:lnTo>
                <a:cubicBezTo>
                  <a:pt x="4416183" y="0"/>
                  <a:pt x="4436557" y="20374"/>
                  <a:pt x="4436557" y="45506"/>
                </a:cubicBezTo>
                <a:lnTo>
                  <a:pt x="4436557" y="602914"/>
                </a:lnTo>
                <a:cubicBezTo>
                  <a:pt x="4436557" y="628046"/>
                  <a:pt x="4416183" y="648420"/>
                  <a:pt x="4391051" y="648420"/>
                </a:cubicBezTo>
                <a:lnTo>
                  <a:pt x="45506" y="648420"/>
                </a:lnTo>
                <a:cubicBezTo>
                  <a:pt x="20374" y="648420"/>
                  <a:pt x="0" y="628046"/>
                  <a:pt x="0" y="602914"/>
                </a:cubicBezTo>
                <a:lnTo>
                  <a:pt x="0" y="45506"/>
                </a:lnTo>
                <a:cubicBezTo>
                  <a:pt x="0" y="20391"/>
                  <a:pt x="20391" y="0"/>
                  <a:pt x="45506" y="0"/>
                </a:cubicBezTo>
                <a:close/>
              </a:path>
            </a:pathLst>
          </a:custGeom>
          <a:solidFill>
            <a:srgbClr val="495057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033181" y="8213510"/>
            <a:ext cx="2572617" cy="18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dirty="0">
                <a:solidFill>
                  <a:srgbClr val="D4A2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write_folder(folder): bool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33181" y="8469465"/>
            <a:ext cx="4322799" cy="182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5" dirty="0">
                <a:solidFill>
                  <a:srgbClr val="F8F9F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创建目录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2858</Words>
  <Application>Microsoft Office PowerPoint</Application>
  <PresentationFormat>自定义</PresentationFormat>
  <Paragraphs>884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BackupSuite - 跨平台数据备份恢复系统</dc:title>
  <dc:subject>BackupSuite - 跨平台数据备份恢复系统</dc:subject>
  <dc:creator>Kimi</dc:creator>
  <cp:lastModifiedBy>尹晨铭</cp:lastModifiedBy>
  <cp:revision>22</cp:revision>
  <dcterms:created xsi:type="dcterms:W3CDTF">2026-01-03T13:43:29Z</dcterms:created>
  <dcterms:modified xsi:type="dcterms:W3CDTF">2026-01-04T14:26:57Z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{"Label":"BackupSuite - 跨平台数据备份恢复系统","ContentProducer":"001191110108MACG2KBH8F10000","ProduceID":"19b821bc-0c12-8eb9-8000-00001a76982c","ReservedCode1":"","ContentPropagator":"001191110108MACG2KBH8F20000","PropagateID":"19b821bc-0c12-8eb9-8000-00001a76982c","ReservedCode2":""}</vt:lpwstr>
  </property>
</Properties>
</file>